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4"/>
  </p:notesMasterIdLst>
  <p:sldIdLst>
    <p:sldId id="256" r:id="rId4"/>
    <p:sldId id="257" r:id="rId5"/>
    <p:sldId id="258" r:id="rId6"/>
    <p:sldId id="260" r:id="rId7"/>
    <p:sldId id="265" r:id="rId8"/>
    <p:sldId id="281" r:id="rId9"/>
    <p:sldId id="268" r:id="rId10"/>
    <p:sldId id="270" r:id="rId11"/>
    <p:sldId id="271" r:id="rId12"/>
    <p:sldId id="272" r:id="rId13"/>
    <p:sldId id="263" r:id="rId14"/>
    <p:sldId id="269" r:id="rId15"/>
    <p:sldId id="273" r:id="rId16"/>
    <p:sldId id="274" r:id="rId17"/>
    <p:sldId id="278" r:id="rId18"/>
    <p:sldId id="275" r:id="rId19"/>
    <p:sldId id="276" r:id="rId20"/>
    <p:sldId id="277" r:id="rId21"/>
    <p:sldId id="279" r:id="rId22"/>
    <p:sldId id="280"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94607" autoAdjust="0"/>
  </p:normalViewPr>
  <p:slideViewPr>
    <p:cSldViewPr>
      <p:cViewPr>
        <p:scale>
          <a:sx n="74" d="100"/>
          <a:sy n="74" d="100"/>
        </p:scale>
        <p:origin x="-420" y="-3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759A8-EEEB-4D0E-A555-BA22356D7C94}" type="datetimeFigureOut">
              <a:rPr kumimoji="1" lang="ja-JP" altLang="en-US" smtClean="0"/>
              <a:t>2015/7/1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1DB1A-7B99-437B-B8BA-97261CBCC07F}" type="slidenum">
              <a:rPr kumimoji="1" lang="ja-JP" altLang="en-US" smtClean="0"/>
              <a:t>‹#›</a:t>
            </a:fld>
            <a:endParaRPr kumimoji="1" lang="ja-JP" altLang="en-US"/>
          </a:p>
        </p:txBody>
      </p:sp>
    </p:spTree>
    <p:extLst>
      <p:ext uri="{BB962C8B-B14F-4D97-AF65-F5344CB8AC3E}">
        <p14:creationId xmlns:p14="http://schemas.microsoft.com/office/powerpoint/2010/main" val="41481100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0000" lnSpcReduction="20000"/>
          </a:bodyPr>
          <a:lstStyle/>
          <a:p>
            <a:r>
              <a:rPr kumimoji="1" lang="ja-JP" altLang="en-US" dirty="0" smtClean="0"/>
              <a:t>ジャネット・メンゲンは、アメリカの看護師（</a:t>
            </a:r>
            <a:r>
              <a:rPr kumimoji="1" lang="en-US" altLang="ja-JP" dirty="0" smtClean="0"/>
              <a:t>1938-2005</a:t>
            </a:r>
            <a:r>
              <a:rPr kumimoji="1" lang="ja-JP" altLang="en-US" dirty="0" smtClean="0"/>
              <a:t>）</a:t>
            </a:r>
          </a:p>
          <a:p>
            <a:r>
              <a:rPr kumimoji="1" lang="en-US" altLang="ja-JP" dirty="0" smtClean="0"/>
              <a:t>• </a:t>
            </a:r>
            <a:r>
              <a:rPr kumimoji="1" lang="ja-JP" altLang="en-US" dirty="0" smtClean="0"/>
              <a:t>透視⼒を持つ、クレアボイアント</a:t>
            </a:r>
            <a:r>
              <a:rPr kumimoji="1" lang="en-US" altLang="ja-JP" dirty="0" smtClean="0"/>
              <a:t>(⾒</a:t>
            </a:r>
            <a:r>
              <a:rPr kumimoji="1" lang="ja-JP" altLang="en-US" dirty="0" smtClean="0"/>
              <a:t>える人）でした。</a:t>
            </a:r>
          </a:p>
          <a:p>
            <a:r>
              <a:rPr kumimoji="1" lang="en-US" altLang="ja-JP" dirty="0" smtClean="0"/>
              <a:t>• </a:t>
            </a:r>
            <a:r>
              <a:rPr kumimoji="1" lang="ja-JP" altLang="en-US" dirty="0" smtClean="0"/>
              <a:t>様々なヒーラーから、エネルギーヒーリングを学んで、ヒーリングタッチを</a:t>
            </a:r>
          </a:p>
          <a:p>
            <a:r>
              <a:rPr kumimoji="1" lang="ja-JP" altLang="en-US" dirty="0" smtClean="0"/>
              <a:t>確⽴しました。</a:t>
            </a:r>
          </a:p>
          <a:p>
            <a:r>
              <a:rPr kumimoji="1" lang="en-US" altLang="ja-JP" dirty="0" smtClean="0"/>
              <a:t>• </a:t>
            </a:r>
            <a:r>
              <a:rPr kumimoji="1" lang="ja-JP" altLang="en-US" dirty="0" smtClean="0"/>
              <a:t>ヒーリングタッチは、アメリカの病院で取り入れられているエネルギーヒー</a:t>
            </a:r>
          </a:p>
          <a:p>
            <a:r>
              <a:rPr kumimoji="1" lang="ja-JP" altLang="en-US" dirty="0" smtClean="0"/>
              <a:t>リングのひとつでもあります。</a:t>
            </a:r>
          </a:p>
          <a:p>
            <a:r>
              <a:rPr kumimoji="1" lang="en-US" altLang="ja-JP" dirty="0" smtClean="0"/>
              <a:t>• </a:t>
            </a:r>
            <a:r>
              <a:rPr kumimoji="1" lang="ja-JP" altLang="en-US" dirty="0" smtClean="0"/>
              <a:t>手を使ってエネルギーフィールドやチャクラ（エネルギーセンター）に働き</a:t>
            </a:r>
          </a:p>
          <a:p>
            <a:r>
              <a:rPr kumimoji="1" lang="ja-JP" altLang="en-US" dirty="0" smtClean="0"/>
              <a:t>かけます。</a:t>
            </a:r>
          </a:p>
          <a:p>
            <a:r>
              <a:rPr kumimoji="1" lang="en-US" altLang="ja-JP" dirty="0" smtClean="0"/>
              <a:t>• </a:t>
            </a:r>
            <a:r>
              <a:rPr kumimoji="1" lang="ja-JP" altLang="en-US" dirty="0" smtClean="0"/>
              <a:t>チャクラは、ヨガでいうチャクラと同じです。</a:t>
            </a:r>
          </a:p>
          <a:p>
            <a:r>
              <a:rPr kumimoji="1" lang="en-US" altLang="ja-JP" dirty="0" smtClean="0"/>
              <a:t>• </a:t>
            </a:r>
            <a:r>
              <a:rPr kumimoji="1" lang="ja-JP" altLang="en-US" dirty="0" smtClean="0"/>
              <a:t>意識的：意識的にエネルギーをクライアントに流します。（自分のエネル</a:t>
            </a:r>
          </a:p>
          <a:p>
            <a:r>
              <a:rPr kumimoji="1" lang="ja-JP" altLang="en-US" dirty="0" smtClean="0"/>
              <a:t>ギーではなく。後出）</a:t>
            </a:r>
          </a:p>
          <a:p>
            <a:r>
              <a:rPr kumimoji="1" lang="en-US" altLang="ja-JP" dirty="0" smtClean="0"/>
              <a:t>• </a:t>
            </a:r>
            <a:r>
              <a:rPr kumimoji="1" lang="ja-JP" altLang="en-US" dirty="0" smtClean="0"/>
              <a:t>意図的：ヒーリングタッチでは、意図を⼤切にしています。</a:t>
            </a:r>
            <a:endParaRPr kumimoji="1" lang="en-US" altLang="ja-JP" dirty="0" smtClean="0"/>
          </a:p>
          <a:p>
            <a:r>
              <a:rPr kumimoji="1" lang="ja-JP" altLang="en-US" dirty="0" smtClean="0"/>
              <a:t>意図することは、常に、クライアントにとって最良のこと、最良のことが起</a:t>
            </a:r>
          </a:p>
          <a:p>
            <a:r>
              <a:rPr kumimoji="1" lang="ja-JP" altLang="en-US" dirty="0" smtClean="0"/>
              <a:t>きるように</a:t>
            </a:r>
          </a:p>
          <a:p>
            <a:r>
              <a:rPr kumimoji="1" lang="en-US" altLang="ja-JP" dirty="0" smtClean="0"/>
              <a:t>• </a:t>
            </a:r>
            <a:r>
              <a:rPr kumimoji="1" lang="ja-JP" altLang="en-US" dirty="0" smtClean="0"/>
              <a:t>エネルギーセラピーなので、人のエネルギーシステムに働きかけます。</a:t>
            </a:r>
          </a:p>
          <a:p>
            <a:r>
              <a:rPr kumimoji="1" lang="en-US" altLang="ja-JP" dirty="0" smtClean="0"/>
              <a:t>• </a:t>
            </a:r>
            <a:r>
              <a:rPr kumimoji="1" lang="ja-JP" altLang="en-US" dirty="0" smtClean="0"/>
              <a:t>それにより、受け手（クライアント）に、リラックや活⼒がもたらされます。</a:t>
            </a:r>
            <a:endParaRPr kumimoji="1" lang="en-US" altLang="ja-JP" dirty="0" smtClean="0"/>
          </a:p>
          <a:p>
            <a:endParaRPr kumimoji="1" lang="en-US" altLang="ja-JP" dirty="0" smtClean="0"/>
          </a:p>
          <a:p>
            <a:r>
              <a:rPr kumimoji="1" lang="ja-JP" altLang="en-US" dirty="0" smtClean="0"/>
              <a:t>さらに詳しくみてみましょう・・・</a:t>
            </a:r>
          </a:p>
          <a:p>
            <a:r>
              <a:rPr kumimoji="1" lang="en-US" altLang="ja-JP" dirty="0" smtClean="0"/>
              <a:t>• </a:t>
            </a:r>
            <a:r>
              <a:rPr kumimoji="1" lang="ja-JP" altLang="en-US" dirty="0" smtClean="0"/>
              <a:t>人はエネルギーフィールド（オーラ）で覆われていますが、⾁体もエネル</a:t>
            </a:r>
          </a:p>
          <a:p>
            <a:r>
              <a:rPr kumimoji="1" lang="ja-JP" altLang="en-US" dirty="0" smtClean="0"/>
              <a:t>ギー。周波数が遅く、目に⾒えるのが⾁体。エネルギー体すべてがからだで</a:t>
            </a:r>
          </a:p>
          <a:p>
            <a:r>
              <a:rPr kumimoji="1" lang="ja-JP" altLang="en-US" dirty="0" smtClean="0"/>
              <a:t>す。エネルギーを整えることが癒しにつながります。何故なら、エネルギー</a:t>
            </a:r>
          </a:p>
          <a:p>
            <a:r>
              <a:rPr kumimoji="1" lang="ja-JP" altLang="en-US" dirty="0" smtClean="0"/>
              <a:t>は、⾁体のみならず、感情、思考、霊性にも影響を与えるからです。</a:t>
            </a:r>
          </a:p>
          <a:p>
            <a:r>
              <a:rPr kumimoji="1" lang="en-US" altLang="ja-JP" dirty="0" smtClean="0"/>
              <a:t>• </a:t>
            </a:r>
            <a:r>
              <a:rPr kumimoji="1" lang="ja-JP" altLang="en-US" dirty="0" smtClean="0"/>
              <a:t>従って、エネルギーを整えることは、⾁体、感情、思考、霊性の健全さ、バ</a:t>
            </a:r>
          </a:p>
          <a:p>
            <a:r>
              <a:rPr kumimoji="1" lang="ja-JP" altLang="en-US" dirty="0" smtClean="0"/>
              <a:t>ランスさせることであり、それこそが、癒しであり、自然治癒⼒（自己治癒</a:t>
            </a:r>
          </a:p>
          <a:p>
            <a:r>
              <a:rPr kumimoji="1" lang="ja-JP" altLang="en-US" dirty="0" smtClean="0"/>
              <a:t>⼒）を⾼</a:t>
            </a:r>
            <a:r>
              <a:rPr kumimoji="1" lang="ja-JP" altLang="en-US" dirty="0" err="1" smtClean="0"/>
              <a:t>める</a:t>
            </a:r>
            <a:r>
              <a:rPr kumimoji="1" lang="ja-JP" altLang="en-US" dirty="0" smtClean="0"/>
              <a:t>ことです。</a:t>
            </a:r>
          </a:p>
          <a:p>
            <a:r>
              <a:rPr kumimoji="1" lang="en-US" altLang="ja-JP" dirty="0" smtClean="0"/>
              <a:t>• </a:t>
            </a:r>
            <a:r>
              <a:rPr kumimoji="1" lang="ja-JP" altLang="en-US" dirty="0" smtClean="0"/>
              <a:t>自然治癒⼒は、私たち誰にでも備わっている能⼒です。</a:t>
            </a:r>
          </a:p>
          <a:p>
            <a:r>
              <a:rPr kumimoji="1" lang="en-US" altLang="ja-JP" dirty="0" smtClean="0"/>
              <a:t>• </a:t>
            </a:r>
            <a:r>
              <a:rPr kumimoji="1" lang="ja-JP" altLang="en-US" dirty="0" smtClean="0"/>
              <a:t>エネルギーに働きかけるので安全です。</a:t>
            </a:r>
          </a:p>
          <a:p>
            <a:r>
              <a:rPr kumimoji="1" lang="en-US" altLang="ja-JP" dirty="0" smtClean="0"/>
              <a:t>• </a:t>
            </a:r>
            <a:r>
              <a:rPr kumimoji="1" lang="ja-JP" altLang="en-US" dirty="0" smtClean="0"/>
              <a:t>身体的に弱い、⾼齢者、子供、赤ちゃんにもできます。</a:t>
            </a:r>
            <a:endParaRPr kumimoji="1" lang="en-US" altLang="ja-JP" dirty="0" smtClean="0"/>
          </a:p>
          <a:p>
            <a:r>
              <a:rPr kumimoji="1" lang="ja-JP" altLang="en-US" dirty="0" smtClean="0"/>
              <a:t>動物、植物にもできます。</a:t>
            </a:r>
          </a:p>
          <a:p>
            <a:r>
              <a:rPr kumimoji="1" lang="en-US" altLang="ja-JP" dirty="0" smtClean="0"/>
              <a:t>• </a:t>
            </a:r>
            <a:r>
              <a:rPr kumimoji="1" lang="ja-JP" altLang="en-US" dirty="0" smtClean="0"/>
              <a:t>子供や動物、植物は、反応が早いです。</a:t>
            </a:r>
          </a:p>
          <a:p>
            <a:r>
              <a:rPr kumimoji="1" lang="en-US" altLang="ja-JP" dirty="0" smtClean="0"/>
              <a:t>• </a:t>
            </a:r>
            <a:r>
              <a:rPr kumimoji="1" lang="ja-JP" altLang="en-US" dirty="0" smtClean="0"/>
              <a:t>例えば、痛み⽌</a:t>
            </a:r>
            <a:r>
              <a:rPr kumimoji="1" lang="ja-JP" altLang="en-US" dirty="0" err="1" smtClean="0"/>
              <a:t>めを</a:t>
            </a:r>
            <a:r>
              <a:rPr kumimoji="1" lang="ja-JP" altLang="en-US" dirty="0" smtClean="0"/>
              <a:t>服⽤している人には、その効果を促進する助けとなりま</a:t>
            </a:r>
          </a:p>
          <a:p>
            <a:r>
              <a:rPr kumimoji="1" lang="ja-JP" altLang="en-US" dirty="0" smtClean="0"/>
              <a:t>す。</a:t>
            </a:r>
          </a:p>
          <a:p>
            <a:r>
              <a:rPr kumimoji="1" lang="en-US" altLang="ja-JP" dirty="0" smtClean="0"/>
              <a:t>• </a:t>
            </a:r>
            <a:r>
              <a:rPr kumimoji="1" lang="ja-JP" altLang="en-US" dirty="0" smtClean="0"/>
              <a:t>術前術後、副作⽤を抑えるなどの結果が報告されています。</a:t>
            </a:r>
          </a:p>
          <a:p>
            <a:r>
              <a:rPr kumimoji="1" lang="en-US" altLang="ja-JP" dirty="0" smtClean="0"/>
              <a:t>• </a:t>
            </a:r>
            <a:r>
              <a:rPr kumimoji="1" lang="ja-JP" altLang="en-US" dirty="0" smtClean="0"/>
              <a:t>ヒーリングタッチは、最初にアメリカン・ホリスティック看護師協会の中で</a:t>
            </a:r>
          </a:p>
          <a:p>
            <a:r>
              <a:rPr kumimoji="1" lang="ja-JP" altLang="en-US" dirty="0" smtClean="0"/>
              <a:t>確⽴されました。</a:t>
            </a:r>
          </a:p>
          <a:p>
            <a:r>
              <a:rPr kumimoji="1" lang="en-US" altLang="ja-JP" dirty="0" smtClean="0"/>
              <a:t>• </a:t>
            </a:r>
            <a:r>
              <a:rPr kumimoji="1" lang="ja-JP" altLang="en-US" dirty="0" smtClean="0"/>
              <a:t>可能な限り、どのような医療、療法、セラピーとも協⼒、併⽤できます。</a:t>
            </a:r>
          </a:p>
          <a:p>
            <a:r>
              <a:rPr kumimoji="1" lang="en-US" altLang="ja-JP" dirty="0" smtClean="0"/>
              <a:t>• </a:t>
            </a:r>
            <a:r>
              <a:rPr kumimoji="1" lang="ja-JP" altLang="en-US" dirty="0" smtClean="0"/>
              <a:t>中医学のように、独自の医療体系を持つものではありません。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AA84EC3-80AD-4282-9EAF-081CE4D4D5D4}"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94667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AA84EC3-80AD-4282-9EAF-081CE4D4D5D4}" type="slidenum">
              <a:rPr kumimoji="1" lang="ja-JP" altLang="en-US" smtClean="0"/>
              <a:pPr/>
              <a:t>18</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8" name="Slide Number Placeholder 7"/>
          <p:cNvSpPr>
            <a:spLocks noGrp="1"/>
          </p:cNvSpPr>
          <p:nvPr>
            <p:ph type="sldNum" sz="quarter" idx="11"/>
          </p:nvPr>
        </p:nvSpPr>
        <p:spPr/>
        <p:txBody>
          <a:bodyPr/>
          <a:lstStyle/>
          <a:p>
            <a:fld id="{5C371BB6-8447-4125-B738-0E5F3054960B}"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4F1DFD-D4C4-4218-86B8-876B969EDC03}"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40869605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995936" y="6165304"/>
            <a:ext cx="2514600" cy="365125"/>
          </a:xfrm>
        </p:spPr>
        <p:txBody>
          <a:bodyPr/>
          <a:lstStyle/>
          <a:p>
            <a:fld id="{31A6DBDB-4C0D-4147-93C5-9CC3869D965B}"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8244408" y="6381328"/>
            <a:ext cx="820688" cy="365125"/>
          </a:xfrm>
        </p:spPr>
        <p:txBody>
          <a:bodyPr/>
          <a:lstStyle>
            <a:lvl1pPr>
              <a:defRPr sz="1400" b="1"/>
            </a:lvl1p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976859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B99AE8-1B31-4747-A4E8-1F48300E147C}"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3830266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843556-E971-455B-849D-296597C708A3}"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42478059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88A5127-F231-41E8-AE78-BFF9549A5E24}"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3961531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86400BA-2501-427D-9B5F-60BA180126F8}"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36025177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1E9A-F6A0-4E15-89D4-1D9C64199ECE}"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9432584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DD4A7F-64D9-432A-B213-DACD07F7FDA5}"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744099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478B12-0A2C-4B49-9469-B4F6E82D3F0C}"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7292726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777A48E-423D-4B3B-B1F4-A40C00BE651A}"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36085177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67FC34D-EB60-478C-9800-112D667D6CEB}"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32535229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4F1DFD-D4C4-4218-86B8-876B969EDC03}"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0109056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995936" y="6165304"/>
            <a:ext cx="2514600" cy="365125"/>
          </a:xfrm>
        </p:spPr>
        <p:txBody>
          <a:bodyPr/>
          <a:lstStyle/>
          <a:p>
            <a:fld id="{31A6DBDB-4C0D-4147-93C5-9CC3869D965B}"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a:xfrm>
            <a:off x="8244408" y="6381328"/>
            <a:ext cx="820688" cy="365125"/>
          </a:xfrm>
        </p:spPr>
        <p:txBody>
          <a:bodyPr/>
          <a:lstStyle>
            <a:lvl1pPr>
              <a:defRPr sz="1400" b="1"/>
            </a:lvl1p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9992063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B99AE8-1B31-4747-A4E8-1F48300E147C}"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1526097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843556-E971-455B-849D-296597C708A3}"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37946351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88A5127-F231-41E8-AE78-BFF9549A5E24}"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5787264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86400BA-2501-427D-9B5F-60BA180126F8}"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16449338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1E9A-F6A0-4E15-89D4-1D9C64199ECE}"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24327492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DD4A7F-64D9-432A-B213-DACD07F7FDA5}"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38485307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4478B12-0A2C-4B49-9469-B4F6E82D3F0C}"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26420374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4777A48E-423D-4B3B-B1F4-A40C00BE651A}"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33972099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67FC34D-EB60-478C-9800-112D667D6CEB}"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2864921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77E8C9-82B2-4E04-874A-FD380B9CF9EB}" type="datetimeFigureOut">
              <a:rPr kumimoji="1" lang="ja-JP" altLang="en-US" smtClean="0"/>
              <a:t>2015/7/1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371BB6-8447-4125-B738-0E5F3054960B}"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C77E8C9-82B2-4E04-874A-FD380B9CF9EB}" type="datetimeFigureOut">
              <a:rPr kumimoji="1" lang="ja-JP" altLang="en-US" smtClean="0"/>
              <a:t>2015/7/1</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C371BB6-8447-4125-B738-0E5F3054960B}" type="slidenum">
              <a:rPr kumimoji="1" lang="ja-JP" altLang="en-US" smtClean="0"/>
              <a: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C719B3C-899F-4210-BF82-CE4E2215643F}"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5915875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C719B3C-899F-4210-BF82-CE4E2215643F}" type="datetime1">
              <a:rPr lang="ja-JP" altLang="en-US" smtClean="0">
                <a:solidFill>
                  <a:prstClr val="black">
                    <a:lumMod val="50000"/>
                    <a:lumOff val="50000"/>
                  </a:prstClr>
                </a:solidFill>
              </a:rPr>
              <a:pPr/>
              <a:t>2015/7/1</a:t>
            </a:fld>
            <a:endParaRPr lang="ja-JP" altLang="en-US" dirty="0">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ja-JP" alt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26655B3-52DA-4F00-8B7D-D0B42289EACD}" type="slidenum">
              <a:rPr lang="ja-JP" altLang="en-US" smtClean="0">
                <a:solidFill>
                  <a:prstClr val="black">
                    <a:lumMod val="50000"/>
                    <a:lumOff val="50000"/>
                  </a:prstClr>
                </a:solidFill>
              </a:rPr>
              <a:pPr/>
              <a:t>‹#›</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1386771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31640" y="5133072"/>
            <a:ext cx="7160840" cy="1536287"/>
          </a:xfrm>
        </p:spPr>
        <p:txBody>
          <a:bodyPr/>
          <a:lstStyle/>
          <a:p>
            <a:endParaRPr kumimoji="1" lang="en-US" altLang="ja-JP" dirty="0" smtClean="0"/>
          </a:p>
          <a:p>
            <a:endParaRPr kumimoji="1" lang="ja-JP" altLang="en-US" dirty="0">
              <a:solidFill>
                <a:schemeClr val="tx1"/>
              </a:solidFill>
              <a:latin typeface="+mn-ea"/>
            </a:endParaRPr>
          </a:p>
        </p:txBody>
      </p:sp>
      <p:sp>
        <p:nvSpPr>
          <p:cNvPr id="2" name="正方形/長方形 1"/>
          <p:cNvSpPr/>
          <p:nvPr/>
        </p:nvSpPr>
        <p:spPr>
          <a:xfrm>
            <a:off x="592962" y="4365104"/>
            <a:ext cx="7957281" cy="2280449"/>
          </a:xfrm>
          <a:prstGeom prst="rect">
            <a:avLst/>
          </a:prstGeom>
        </p:spPr>
        <p:txBody>
          <a:bodyPr wrap="square">
            <a:normAutofit fontScale="92500" lnSpcReduction="10000"/>
          </a:bodyPr>
          <a:lstStyle/>
          <a:p>
            <a:r>
              <a:rPr lang="en-US" altLang="ja-JP" sz="3200" b="1" dirty="0">
                <a:solidFill>
                  <a:schemeClr val="tx2"/>
                </a:solidFill>
              </a:rPr>
              <a:t>2014</a:t>
            </a:r>
            <a:r>
              <a:rPr lang="ja-JP" altLang="en-US" sz="3200" b="1" dirty="0">
                <a:solidFill>
                  <a:schemeClr val="tx2"/>
                </a:solidFill>
              </a:rPr>
              <a:t>年３月</a:t>
            </a:r>
            <a:r>
              <a:rPr lang="ja-JP" altLang="en-US" sz="3200" b="1" dirty="0" smtClean="0">
                <a:solidFill>
                  <a:schemeClr val="tx2"/>
                </a:solidFill>
              </a:rPr>
              <a:t>１５（土）</a:t>
            </a:r>
            <a:endParaRPr lang="en-US" altLang="ja-JP" sz="3200" b="1" dirty="0" smtClean="0">
              <a:solidFill>
                <a:schemeClr val="tx2"/>
              </a:solidFill>
            </a:endParaRPr>
          </a:p>
          <a:p>
            <a:r>
              <a:rPr lang="ja-JP" altLang="en-US" sz="3200" b="1" dirty="0" smtClean="0">
                <a:solidFill>
                  <a:schemeClr val="tx2"/>
                </a:solidFill>
              </a:rPr>
              <a:t>会場　</a:t>
            </a:r>
            <a:r>
              <a:rPr lang="en-US" altLang="ja-JP" sz="3200" b="1" dirty="0" smtClean="0">
                <a:solidFill>
                  <a:schemeClr val="tx2"/>
                </a:solidFill>
              </a:rPr>
              <a:t>A</a:t>
            </a:r>
            <a:r>
              <a:rPr lang="ja-JP" altLang="en-US" sz="3200" b="1" dirty="0" smtClean="0">
                <a:solidFill>
                  <a:schemeClr val="tx2"/>
                </a:solidFill>
              </a:rPr>
              <a:t>　</a:t>
            </a:r>
            <a:r>
              <a:rPr lang="en-US" altLang="ja-JP" sz="3200" b="1" dirty="0" smtClean="0">
                <a:solidFill>
                  <a:schemeClr val="tx2"/>
                </a:solidFill>
              </a:rPr>
              <a:t>10</a:t>
            </a:r>
            <a:r>
              <a:rPr lang="ja-JP" altLang="en-US" sz="3200" b="1" dirty="0" smtClean="0">
                <a:solidFill>
                  <a:schemeClr val="tx2"/>
                </a:solidFill>
              </a:rPr>
              <a:t>：</a:t>
            </a:r>
            <a:r>
              <a:rPr lang="en-US" altLang="ja-JP" sz="3200" b="1" dirty="0" smtClean="0">
                <a:solidFill>
                  <a:schemeClr val="tx2"/>
                </a:solidFill>
              </a:rPr>
              <a:t>30</a:t>
            </a:r>
            <a:r>
              <a:rPr lang="ja-JP" altLang="en-US" sz="3200" b="1" dirty="0" smtClean="0">
                <a:solidFill>
                  <a:schemeClr val="tx2"/>
                </a:solidFill>
              </a:rPr>
              <a:t>～</a:t>
            </a:r>
            <a:r>
              <a:rPr lang="en-US" altLang="ja-JP" sz="3200" b="1" dirty="0" smtClean="0">
                <a:solidFill>
                  <a:schemeClr val="tx2"/>
                </a:solidFill>
              </a:rPr>
              <a:t>10:50</a:t>
            </a:r>
          </a:p>
          <a:p>
            <a:r>
              <a:rPr lang="ja-JP" altLang="en-US" sz="3200" b="1" dirty="0" smtClean="0">
                <a:solidFill>
                  <a:schemeClr val="tx2"/>
                </a:solidFill>
              </a:rPr>
              <a:t>第３７回</a:t>
            </a:r>
            <a:r>
              <a:rPr lang="ja-JP" altLang="en-US" sz="3200" b="1" dirty="0">
                <a:solidFill>
                  <a:schemeClr val="tx2"/>
                </a:solidFill>
              </a:rPr>
              <a:t>生命情報科学シンポジウム</a:t>
            </a:r>
            <a:br>
              <a:rPr lang="ja-JP" altLang="en-US" sz="3200" b="1" dirty="0">
                <a:solidFill>
                  <a:schemeClr val="tx2"/>
                </a:solidFill>
              </a:rPr>
            </a:br>
            <a:r>
              <a:rPr lang="ja-JP" altLang="en-US" sz="3200" b="1" dirty="0">
                <a:solidFill>
                  <a:schemeClr val="tx2"/>
                </a:solidFill>
              </a:rPr>
              <a:t>於：東邦大学　医療センター　大森病院 </a:t>
            </a:r>
            <a:br>
              <a:rPr lang="ja-JP" altLang="en-US" sz="3200" b="1" dirty="0">
                <a:solidFill>
                  <a:schemeClr val="tx2"/>
                </a:solidFill>
              </a:rPr>
            </a:br>
            <a:endParaRPr lang="ja-JP" altLang="en-US" sz="3200" dirty="0">
              <a:solidFill>
                <a:schemeClr val="tx2"/>
              </a:solidFill>
            </a:endParaRPr>
          </a:p>
        </p:txBody>
      </p:sp>
      <p:sp>
        <p:nvSpPr>
          <p:cNvPr id="88" name="テキスト ボックス 87"/>
          <p:cNvSpPr txBox="1"/>
          <p:nvPr/>
        </p:nvSpPr>
        <p:spPr>
          <a:xfrm>
            <a:off x="395536" y="422207"/>
            <a:ext cx="8424936" cy="1077218"/>
          </a:xfrm>
          <a:prstGeom prst="rect">
            <a:avLst/>
          </a:prstGeom>
          <a:noFill/>
        </p:spPr>
        <p:txBody>
          <a:bodyPr wrap="square" rtlCol="0">
            <a:spAutoFit/>
          </a:bodyPr>
          <a:lstStyle/>
          <a:p>
            <a:pPr algn="ctr"/>
            <a:r>
              <a:rPr lang="ja-JP" altLang="en-US" sz="3200" b="1" dirty="0">
                <a:solidFill>
                  <a:srgbClr val="FF0000"/>
                </a:solidFill>
              </a:rPr>
              <a:t>在宅看護に</a:t>
            </a:r>
            <a:r>
              <a:rPr lang="ja-JP" altLang="en-US" sz="3200" b="1" dirty="0" smtClean="0">
                <a:solidFill>
                  <a:srgbClr val="FF0000"/>
                </a:solidFill>
              </a:rPr>
              <a:t>おける</a:t>
            </a:r>
            <a:endParaRPr lang="en-US" altLang="ja-JP" sz="3200" b="1" dirty="0" smtClean="0">
              <a:solidFill>
                <a:srgbClr val="FF0000"/>
              </a:solidFill>
            </a:endParaRPr>
          </a:p>
          <a:p>
            <a:r>
              <a:rPr lang="ja-JP" altLang="en-US" sz="3200" b="1" dirty="0" smtClean="0">
                <a:solidFill>
                  <a:srgbClr val="FF0000"/>
                </a:solidFill>
              </a:rPr>
              <a:t>ヒーリングタッチ</a:t>
            </a:r>
            <a:r>
              <a:rPr lang="ja-JP" altLang="en-US" sz="3200" b="1" dirty="0">
                <a:solidFill>
                  <a:srgbClr val="FF0000"/>
                </a:solidFill>
              </a:rPr>
              <a:t>の効果に関する事例検討</a:t>
            </a:r>
            <a:endParaRPr kumimoji="1" lang="ja-JP" altLang="en-US" sz="3200" b="1" dirty="0">
              <a:solidFill>
                <a:srgbClr val="FF0000"/>
              </a:solidFill>
            </a:endParaRPr>
          </a:p>
        </p:txBody>
      </p:sp>
      <p:sp>
        <p:nvSpPr>
          <p:cNvPr id="89" name="テキスト ボックス 88"/>
          <p:cNvSpPr txBox="1"/>
          <p:nvPr/>
        </p:nvSpPr>
        <p:spPr>
          <a:xfrm>
            <a:off x="89359" y="1499425"/>
            <a:ext cx="8964488" cy="461665"/>
          </a:xfrm>
          <a:prstGeom prst="rect">
            <a:avLst/>
          </a:prstGeom>
          <a:noFill/>
        </p:spPr>
        <p:txBody>
          <a:bodyPr wrap="square" rtlCol="0">
            <a:spAutoFit/>
          </a:bodyPr>
          <a:lstStyle/>
          <a:p>
            <a:r>
              <a:rPr lang="en-US" altLang="ja-JP" sz="2400" dirty="0" smtClean="0"/>
              <a:t>(</a:t>
            </a:r>
            <a:r>
              <a:rPr lang="ja-JP" altLang="en-US" sz="2400" dirty="0" smtClean="0"/>
              <a:t>パーキンソン</a:t>
            </a:r>
            <a:r>
              <a:rPr lang="ja-JP" altLang="en-US" sz="2400" dirty="0"/>
              <a:t>氏病の女性の疼痛と心理的苦痛と不眠の軽減</a:t>
            </a:r>
            <a:r>
              <a:rPr lang="ja-JP" altLang="en-US" sz="2400" dirty="0" smtClean="0"/>
              <a:t>効果</a:t>
            </a:r>
            <a:r>
              <a:rPr lang="en-US" altLang="ja-JP" sz="2400" dirty="0" smtClean="0"/>
              <a:t>)</a:t>
            </a:r>
            <a:endParaRPr kumimoji="1" lang="ja-JP" altLang="en-US" sz="2400" dirty="0"/>
          </a:p>
        </p:txBody>
      </p:sp>
      <p:sp>
        <p:nvSpPr>
          <p:cNvPr id="90" name="テキスト ボックス 89"/>
          <p:cNvSpPr txBox="1"/>
          <p:nvPr/>
        </p:nvSpPr>
        <p:spPr>
          <a:xfrm>
            <a:off x="265955" y="2262782"/>
            <a:ext cx="8784976" cy="1569660"/>
          </a:xfrm>
          <a:prstGeom prst="rect">
            <a:avLst/>
          </a:prstGeom>
          <a:noFill/>
        </p:spPr>
        <p:txBody>
          <a:bodyPr wrap="square" rtlCol="0">
            <a:spAutoFit/>
          </a:bodyPr>
          <a:lstStyle/>
          <a:p>
            <a:r>
              <a:rPr lang="en-US" altLang="ja-JP" sz="2400" dirty="0"/>
              <a:t>(A Case Study of Effects of Healing Touch on Parkinson’s Disease in Community </a:t>
            </a:r>
            <a:r>
              <a:rPr lang="en-US" altLang="ja-JP" sz="2400" dirty="0" smtClean="0"/>
              <a:t>Nursing- </a:t>
            </a:r>
            <a:r>
              <a:rPr lang="en-US" altLang="ja-JP" sz="2400" dirty="0"/>
              <a:t>Focusing on Reducing Pain, Emotional Distress, and Insomnia - )</a:t>
            </a:r>
          </a:p>
          <a:p>
            <a:endParaRPr lang="en-US" altLang="ja-JP" sz="2400" dirty="0"/>
          </a:p>
        </p:txBody>
      </p:sp>
      <p:sp>
        <p:nvSpPr>
          <p:cNvPr id="93" name="テキスト ボックス 92"/>
          <p:cNvSpPr txBox="1"/>
          <p:nvPr/>
        </p:nvSpPr>
        <p:spPr>
          <a:xfrm>
            <a:off x="215516" y="3465290"/>
            <a:ext cx="8784976" cy="1200329"/>
          </a:xfrm>
          <a:prstGeom prst="rect">
            <a:avLst/>
          </a:prstGeom>
          <a:noFill/>
        </p:spPr>
        <p:txBody>
          <a:bodyPr wrap="square" rtlCol="0">
            <a:spAutoFit/>
          </a:bodyPr>
          <a:lstStyle/>
          <a:p>
            <a:pPr algn="ctr"/>
            <a:r>
              <a:rPr lang="ja-JP" altLang="en-US" sz="2400" dirty="0"/>
              <a:t>中 ルミ</a:t>
            </a:r>
            <a:r>
              <a:rPr lang="en-US" altLang="ja-JP" sz="2400" dirty="0"/>
              <a:t>1</a:t>
            </a:r>
            <a:r>
              <a:rPr lang="ja-JP" altLang="en-US" sz="2400" dirty="0" err="1"/>
              <a:t>、</a:t>
            </a:r>
            <a:r>
              <a:rPr lang="ja-JP" altLang="en-US" sz="2400" dirty="0"/>
              <a:t>天野 博</a:t>
            </a:r>
            <a:r>
              <a:rPr lang="en-US" altLang="ja-JP" sz="2400" dirty="0"/>
              <a:t>1</a:t>
            </a:r>
            <a:r>
              <a:rPr lang="ja-JP" altLang="en-US" sz="2400" dirty="0" err="1"/>
              <a:t>、</a:t>
            </a:r>
            <a:r>
              <a:rPr lang="ja-JP" altLang="en-US" sz="2400" dirty="0"/>
              <a:t>いとう たけひこ</a:t>
            </a:r>
            <a:r>
              <a:rPr lang="en-US" altLang="ja-JP" sz="2400" dirty="0"/>
              <a:t>2</a:t>
            </a:r>
          </a:p>
          <a:p>
            <a:r>
              <a:rPr lang="en-US" altLang="ja-JP" sz="2400" dirty="0"/>
              <a:t>(Rumi NAKA1, Hiroshi AMANO1, and </a:t>
            </a:r>
            <a:r>
              <a:rPr lang="en-US" altLang="ja-JP" sz="2400" dirty="0" err="1"/>
              <a:t>Takehiko</a:t>
            </a:r>
            <a:r>
              <a:rPr lang="en-US" altLang="ja-JP" sz="2400" dirty="0"/>
              <a:t> ITO2)</a:t>
            </a:r>
          </a:p>
          <a:p>
            <a:endParaRPr lang="en-US" altLang="ja-JP" sz="2400" dirty="0"/>
          </a:p>
        </p:txBody>
      </p:sp>
    </p:spTree>
    <p:extLst>
      <p:ext uri="{BB962C8B-B14F-4D97-AF65-F5344CB8AC3E}">
        <p14:creationId xmlns:p14="http://schemas.microsoft.com/office/powerpoint/2010/main" val="3069036117"/>
      </p:ext>
    </p:extLst>
  </p:cSld>
  <p:clrMapOvr>
    <a:masterClrMapping/>
  </p:clrMapOvr>
  <mc:AlternateContent xmlns:mc="http://schemas.openxmlformats.org/markup-compatibility/2006" xmlns:p14="http://schemas.microsoft.com/office/powerpoint/2010/main">
    <mc:Choice Requires="p14">
      <p:transition spd="slow" p14:dur="2000" advTm="13540"/>
    </mc:Choice>
    <mc:Fallback xmlns="">
      <p:transition spd="slow" advTm="135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症　　　状　</a:t>
            </a:r>
            <a:endParaRPr kumimoji="1" lang="ja-JP" altLang="en-US" dirty="0"/>
          </a:p>
        </p:txBody>
      </p:sp>
      <p:sp>
        <p:nvSpPr>
          <p:cNvPr id="3" name="コンテンツ プレースホルダー 2"/>
          <p:cNvSpPr>
            <a:spLocks noGrp="1"/>
          </p:cNvSpPr>
          <p:nvPr>
            <p:ph idx="1"/>
          </p:nvPr>
        </p:nvSpPr>
        <p:spPr>
          <a:xfrm>
            <a:off x="467544" y="1340768"/>
            <a:ext cx="8229600" cy="4997152"/>
          </a:xfrm>
        </p:spPr>
        <p:txBody>
          <a:bodyPr>
            <a:normAutofit lnSpcReduction="10000"/>
          </a:bodyPr>
          <a:lstStyle/>
          <a:p>
            <a:pPr marL="0" lvl="0" indent="0">
              <a:buNone/>
            </a:pPr>
            <a:endParaRPr lang="en-US" altLang="ja-JP" sz="3200" dirty="0">
              <a:solidFill>
                <a:prstClr val="black"/>
              </a:solidFill>
            </a:endParaRPr>
          </a:p>
          <a:p>
            <a:pPr lvl="0"/>
            <a:r>
              <a:rPr lang="ja-JP" altLang="ja-JP" sz="3600" dirty="0" smtClean="0">
                <a:solidFill>
                  <a:prstClr val="black"/>
                </a:solidFill>
              </a:rPr>
              <a:t>右手</a:t>
            </a:r>
            <a:r>
              <a:rPr lang="ja-JP" altLang="ja-JP" sz="3600" dirty="0">
                <a:solidFill>
                  <a:prstClr val="black"/>
                </a:solidFill>
              </a:rPr>
              <a:t>の拘縮が強く、開くことができなかった</a:t>
            </a:r>
            <a:r>
              <a:rPr lang="ja-JP" altLang="ja-JP" sz="3600" dirty="0" smtClean="0">
                <a:solidFill>
                  <a:prstClr val="black"/>
                </a:solidFill>
              </a:rPr>
              <a:t>。</a:t>
            </a:r>
            <a:endParaRPr lang="en-US" altLang="ja-JP" sz="3600" dirty="0" smtClean="0">
              <a:solidFill>
                <a:prstClr val="black"/>
              </a:solidFill>
            </a:endParaRPr>
          </a:p>
          <a:p>
            <a:pPr lvl="0"/>
            <a:endParaRPr lang="en-US" altLang="ja-JP" sz="3600" dirty="0">
              <a:solidFill>
                <a:prstClr val="black"/>
              </a:solidFill>
            </a:endParaRPr>
          </a:p>
          <a:p>
            <a:pPr lvl="0"/>
            <a:r>
              <a:rPr lang="ja-JP" altLang="ja-JP" sz="3600" dirty="0" smtClean="0">
                <a:solidFill>
                  <a:prstClr val="black"/>
                </a:solidFill>
              </a:rPr>
              <a:t>日中</a:t>
            </a:r>
            <a:r>
              <a:rPr lang="ja-JP" altLang="ja-JP" sz="3600" dirty="0">
                <a:solidFill>
                  <a:prstClr val="black"/>
                </a:solidFill>
              </a:rPr>
              <a:t>はほとんど車椅子で過ごしているが、座位が保てず、全体的に右に偏ってしまうため、クッションなどで姿勢を固定し、座位キープしていた</a:t>
            </a:r>
            <a:r>
              <a:rPr lang="ja-JP" altLang="ja-JP" sz="3600" dirty="0" smtClean="0">
                <a:solidFill>
                  <a:prstClr val="black"/>
                </a:solidFill>
              </a:rPr>
              <a:t>。</a:t>
            </a:r>
            <a:endParaRPr lang="en-US" altLang="ja-JP" sz="3600" dirty="0" smtClean="0">
              <a:solidFill>
                <a:prstClr val="black"/>
              </a:solidFill>
            </a:endParaRPr>
          </a:p>
          <a:p>
            <a:pPr lvl="0"/>
            <a:endParaRPr lang="en-US" altLang="ja-JP" sz="3600" dirty="0">
              <a:solidFill>
                <a:prstClr val="black"/>
              </a:solidFill>
            </a:endParaRPr>
          </a:p>
          <a:p>
            <a:endParaRPr kumimoji="1" lang="ja-JP" altLang="en-US" dirty="0"/>
          </a:p>
        </p:txBody>
      </p:sp>
    </p:spTree>
    <p:extLst>
      <p:ext uri="{BB962C8B-B14F-4D97-AF65-F5344CB8AC3E}">
        <p14:creationId xmlns:p14="http://schemas.microsoft.com/office/powerpoint/2010/main" val="3785063739"/>
      </p:ext>
    </p:extLst>
  </p:cSld>
  <p:clrMapOvr>
    <a:masterClrMapping/>
  </p:clrMapOvr>
  <mc:AlternateContent xmlns:mc="http://schemas.openxmlformats.org/markup-compatibility/2006" xmlns:p14="http://schemas.microsoft.com/office/powerpoint/2010/main">
    <mc:Choice Requires="p14">
      <p:transition spd="slow" p14:dur="2000" advTm="15296"/>
    </mc:Choice>
    <mc:Fallback xmlns="">
      <p:transition spd="slow" advTm="152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effectLst/>
              </a:rPr>
              <a:t>　</a:t>
            </a:r>
            <a:r>
              <a:rPr lang="x-none" altLang="ja-JP" b="1" dirty="0" smtClean="0">
                <a:effectLst/>
              </a:rPr>
              <a:t>方</a:t>
            </a:r>
            <a:r>
              <a:rPr lang="ja-JP" altLang="en-US" b="1" dirty="0" smtClean="0">
                <a:effectLst/>
              </a:rPr>
              <a:t>　　</a:t>
            </a:r>
            <a:r>
              <a:rPr lang="ja-JP" altLang="ja-JP" b="1" dirty="0">
                <a:effectLst/>
              </a:rPr>
              <a:t>　</a:t>
            </a:r>
            <a:r>
              <a:rPr lang="x-none" altLang="ja-JP" b="1" dirty="0">
                <a:effectLst/>
              </a:rPr>
              <a:t>法</a:t>
            </a:r>
            <a:r>
              <a:rPr lang="ja-JP" altLang="ja-JP" b="1" dirty="0">
                <a:effectLst/>
              </a:rPr>
              <a:t/>
            </a:r>
            <a:br>
              <a:rPr lang="ja-JP" altLang="ja-JP" b="1" dirty="0">
                <a:effectLst/>
              </a:rPr>
            </a:br>
            <a:endParaRPr kumimoji="1" lang="ja-JP" altLang="en-US" dirty="0"/>
          </a:p>
        </p:txBody>
      </p:sp>
      <p:sp>
        <p:nvSpPr>
          <p:cNvPr id="3" name="コンテンツ プレースホルダー 2"/>
          <p:cNvSpPr>
            <a:spLocks noGrp="1"/>
          </p:cNvSpPr>
          <p:nvPr>
            <p:ph idx="1"/>
          </p:nvPr>
        </p:nvSpPr>
        <p:spPr>
          <a:xfrm>
            <a:off x="467544" y="980728"/>
            <a:ext cx="8229600" cy="5616624"/>
          </a:xfrm>
        </p:spPr>
        <p:txBody>
          <a:bodyPr>
            <a:normAutofit lnSpcReduction="10000"/>
          </a:bodyPr>
          <a:lstStyle/>
          <a:p>
            <a:r>
              <a:rPr lang="ja-JP" altLang="ja-JP" b="1" dirty="0">
                <a:solidFill>
                  <a:schemeClr val="tx1"/>
                </a:solidFill>
              </a:rPr>
              <a:t>１．研究デザイン</a:t>
            </a:r>
            <a:r>
              <a:rPr lang="ja-JP" altLang="ja-JP" b="1" dirty="0" smtClean="0">
                <a:solidFill>
                  <a:schemeClr val="tx1"/>
                </a:solidFill>
              </a:rPr>
              <a:t>：</a:t>
            </a:r>
            <a:r>
              <a:rPr lang="en-US" altLang="ja-JP" dirty="0" smtClean="0">
                <a:solidFill>
                  <a:schemeClr val="tx1"/>
                </a:solidFill>
              </a:rPr>
              <a:t>NANDA―</a:t>
            </a:r>
            <a:r>
              <a:rPr lang="ja-JP" altLang="ja-JP" dirty="0">
                <a:solidFill>
                  <a:schemeClr val="tx1"/>
                </a:solidFill>
              </a:rPr>
              <a:t>１看護診断を基に、エネルギー診断を行い、ヒーリングタッチを実施し、介入後エネルギー診断を再び行った。変化を見るために毎月のエネルギー診断の結果をサンプリングしてその経時的変化を見た</a:t>
            </a:r>
            <a:r>
              <a:rPr lang="ja-JP" altLang="ja-JP" dirty="0" smtClean="0">
                <a:solidFill>
                  <a:schemeClr val="tx1"/>
                </a:solidFill>
              </a:rPr>
              <a:t>。</a:t>
            </a:r>
            <a:endParaRPr lang="en-US" altLang="ja-JP" dirty="0" smtClean="0">
              <a:solidFill>
                <a:schemeClr val="tx1"/>
              </a:solidFill>
            </a:endParaRPr>
          </a:p>
          <a:p>
            <a:endParaRPr lang="ja-JP" altLang="ja-JP" dirty="0">
              <a:solidFill>
                <a:schemeClr val="tx1"/>
              </a:solidFill>
            </a:endParaRPr>
          </a:p>
          <a:p>
            <a:r>
              <a:rPr lang="ja-JP" altLang="ja-JP" b="1" dirty="0">
                <a:solidFill>
                  <a:schemeClr val="tx1"/>
                </a:solidFill>
              </a:rPr>
              <a:t>２．データ収集期間</a:t>
            </a:r>
            <a:r>
              <a:rPr lang="ja-JP" altLang="ja-JP" dirty="0">
                <a:solidFill>
                  <a:schemeClr val="tx1"/>
                </a:solidFill>
              </a:rPr>
              <a:t>：</a:t>
            </a:r>
            <a:r>
              <a:rPr lang="en-US" altLang="ja-JP" dirty="0">
                <a:solidFill>
                  <a:schemeClr val="tx1"/>
                </a:solidFill>
              </a:rPr>
              <a:t>2013</a:t>
            </a:r>
            <a:r>
              <a:rPr lang="ja-JP" altLang="ja-JP" dirty="0">
                <a:solidFill>
                  <a:schemeClr val="tx1"/>
                </a:solidFill>
              </a:rPr>
              <a:t>年</a:t>
            </a:r>
            <a:r>
              <a:rPr lang="en-US" altLang="ja-JP" dirty="0">
                <a:solidFill>
                  <a:schemeClr val="tx1"/>
                </a:solidFill>
              </a:rPr>
              <a:t>6</a:t>
            </a:r>
            <a:r>
              <a:rPr lang="ja-JP" altLang="ja-JP" dirty="0">
                <a:solidFill>
                  <a:schemeClr val="tx1"/>
                </a:solidFill>
              </a:rPr>
              <a:t>月～</a:t>
            </a:r>
            <a:r>
              <a:rPr lang="en-US" altLang="ja-JP" dirty="0">
                <a:solidFill>
                  <a:schemeClr val="tx1"/>
                </a:solidFill>
              </a:rPr>
              <a:t>10</a:t>
            </a:r>
            <a:r>
              <a:rPr lang="ja-JP" altLang="ja-JP" dirty="0">
                <a:solidFill>
                  <a:schemeClr val="tx1"/>
                </a:solidFill>
              </a:rPr>
              <a:t>月　</a:t>
            </a:r>
            <a:endParaRPr lang="en-US" altLang="ja-JP" dirty="0" smtClean="0">
              <a:solidFill>
                <a:schemeClr val="tx1"/>
              </a:solidFill>
            </a:endParaRPr>
          </a:p>
          <a:p>
            <a:endParaRPr lang="ja-JP" altLang="ja-JP" dirty="0">
              <a:solidFill>
                <a:schemeClr val="tx1"/>
              </a:solidFill>
            </a:endParaRPr>
          </a:p>
          <a:p>
            <a:r>
              <a:rPr lang="ja-JP" altLang="ja-JP" b="1" dirty="0">
                <a:solidFill>
                  <a:schemeClr val="tx1"/>
                </a:solidFill>
              </a:rPr>
              <a:t>３．研究対象</a:t>
            </a:r>
            <a:r>
              <a:rPr lang="ja-JP" altLang="ja-JP" dirty="0">
                <a:solidFill>
                  <a:schemeClr val="tx1"/>
                </a:solidFill>
              </a:rPr>
              <a:t>：同意を得られた</a:t>
            </a:r>
            <a:r>
              <a:rPr lang="en-US" altLang="ja-JP" dirty="0">
                <a:solidFill>
                  <a:schemeClr val="tx1"/>
                </a:solidFill>
              </a:rPr>
              <a:t>74</a:t>
            </a:r>
            <a:r>
              <a:rPr lang="ja-JP" altLang="ja-JP" dirty="0">
                <a:solidFill>
                  <a:schemeClr val="tx1"/>
                </a:solidFill>
              </a:rPr>
              <a:t>歳女性</a:t>
            </a:r>
            <a:r>
              <a:rPr lang="en-US" altLang="ja-JP" dirty="0">
                <a:solidFill>
                  <a:schemeClr val="tx1"/>
                </a:solidFill>
              </a:rPr>
              <a:t>1</a:t>
            </a:r>
            <a:r>
              <a:rPr lang="ja-JP" altLang="ja-JP" dirty="0">
                <a:solidFill>
                  <a:schemeClr val="tx1"/>
                </a:solidFill>
              </a:rPr>
              <a:t>名</a:t>
            </a:r>
            <a:r>
              <a:rPr lang="ja-JP" altLang="ja-JP" dirty="0" smtClean="0">
                <a:solidFill>
                  <a:schemeClr val="tx1"/>
                </a:solidFill>
              </a:rPr>
              <a:t>。</a:t>
            </a:r>
            <a:endParaRPr lang="en-US" altLang="ja-JP" dirty="0" smtClean="0">
              <a:solidFill>
                <a:schemeClr val="tx1"/>
              </a:solidFill>
            </a:endParaRPr>
          </a:p>
          <a:p>
            <a:endParaRPr lang="en-US" altLang="ja-JP" dirty="0">
              <a:solidFill>
                <a:schemeClr val="tx1"/>
              </a:solidFill>
            </a:endParaRPr>
          </a:p>
          <a:p>
            <a:pPr lvl="0"/>
            <a:r>
              <a:rPr lang="ja-JP" altLang="en-US" b="1" dirty="0">
                <a:solidFill>
                  <a:prstClr val="black"/>
                </a:solidFill>
              </a:rPr>
              <a:t>４．</a:t>
            </a:r>
            <a:r>
              <a:rPr lang="ja-JP" altLang="ja-JP" b="1" dirty="0" smtClean="0">
                <a:solidFill>
                  <a:prstClr val="black"/>
                </a:solidFill>
              </a:rPr>
              <a:t>セッション</a:t>
            </a:r>
            <a:r>
              <a:rPr lang="ja-JP" altLang="ja-JP" b="1" dirty="0">
                <a:solidFill>
                  <a:prstClr val="black"/>
                </a:solidFill>
              </a:rPr>
              <a:t>の長さと回数</a:t>
            </a:r>
            <a:endParaRPr lang="ja-JP" altLang="ja-JP" dirty="0">
              <a:solidFill>
                <a:prstClr val="black"/>
              </a:solidFill>
            </a:endParaRPr>
          </a:p>
          <a:p>
            <a:pPr marL="0" lvl="0" indent="0">
              <a:buNone/>
            </a:pPr>
            <a:r>
              <a:rPr lang="ja-JP" altLang="ja-JP" dirty="0">
                <a:solidFill>
                  <a:prstClr val="black"/>
                </a:solidFill>
              </a:rPr>
              <a:t>　</a:t>
            </a:r>
            <a:r>
              <a:rPr lang="en-US" altLang="ja-JP" dirty="0">
                <a:solidFill>
                  <a:prstClr val="black"/>
                </a:solidFill>
              </a:rPr>
              <a:t>1</a:t>
            </a:r>
            <a:r>
              <a:rPr lang="ja-JP" altLang="ja-JP" dirty="0">
                <a:solidFill>
                  <a:prstClr val="black"/>
                </a:solidFill>
              </a:rPr>
              <a:t>時間のセッションをほぼ毎週、合計</a:t>
            </a:r>
            <a:r>
              <a:rPr lang="en-US" altLang="ja-JP" dirty="0">
                <a:solidFill>
                  <a:prstClr val="black"/>
                </a:solidFill>
              </a:rPr>
              <a:t>17</a:t>
            </a:r>
            <a:r>
              <a:rPr lang="ja-JP" altLang="ja-JP" dirty="0">
                <a:solidFill>
                  <a:prstClr val="black"/>
                </a:solidFill>
              </a:rPr>
              <a:t>回</a:t>
            </a:r>
            <a:endParaRPr lang="en-US" altLang="ja-JP" dirty="0">
              <a:solidFill>
                <a:prstClr val="black"/>
              </a:solidFill>
            </a:endParaRPr>
          </a:p>
          <a:p>
            <a:pPr lvl="0"/>
            <a:endParaRPr lang="en-US" altLang="ja-JP" dirty="0">
              <a:solidFill>
                <a:prstClr val="black"/>
              </a:solidFill>
            </a:endParaRPr>
          </a:p>
          <a:p>
            <a:pPr lvl="0"/>
            <a:r>
              <a:rPr lang="ja-JP" altLang="en-US" b="1" dirty="0" smtClean="0">
                <a:solidFill>
                  <a:prstClr val="black"/>
                </a:solidFill>
              </a:rPr>
              <a:t>５．場所</a:t>
            </a:r>
            <a:r>
              <a:rPr lang="ja-JP" altLang="en-US" b="1" dirty="0">
                <a:solidFill>
                  <a:prstClr val="black"/>
                </a:solidFill>
              </a:rPr>
              <a:t>　患者宅</a:t>
            </a:r>
            <a:endParaRPr lang="en-US" altLang="ja-JP" b="1" dirty="0">
              <a:solidFill>
                <a:prstClr val="black"/>
              </a:solidFill>
            </a:endParaRPr>
          </a:p>
          <a:p>
            <a:pPr marL="0" indent="0">
              <a:buNone/>
            </a:pPr>
            <a:endParaRPr lang="ja-JP" altLang="ja-JP" dirty="0">
              <a:solidFill>
                <a:schemeClr val="tx1"/>
              </a:solidFill>
            </a:endParaRPr>
          </a:p>
        </p:txBody>
      </p:sp>
    </p:spTree>
    <p:extLst>
      <p:ext uri="{BB962C8B-B14F-4D97-AF65-F5344CB8AC3E}">
        <p14:creationId xmlns:p14="http://schemas.microsoft.com/office/powerpoint/2010/main" val="989134833"/>
      </p:ext>
    </p:extLst>
  </p:cSld>
  <p:clrMapOvr>
    <a:masterClrMapping/>
  </p:clrMapOvr>
  <mc:AlternateContent xmlns:mc="http://schemas.openxmlformats.org/markup-compatibility/2006" xmlns:p14="http://schemas.microsoft.com/office/powerpoint/2010/main">
    <mc:Choice Requires="p14">
      <p:transition spd="slow" p14:dur="2000" advTm="34729"/>
    </mc:Choice>
    <mc:Fallback xmlns="">
      <p:transition spd="slow" advTm="3472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　　果</a:t>
            </a:r>
            <a:endParaRPr kumimoji="1" lang="ja-JP" altLang="en-US" dirty="0"/>
          </a:p>
        </p:txBody>
      </p:sp>
      <p:sp>
        <p:nvSpPr>
          <p:cNvPr id="3" name="コンテンツ プレースホルダー 2"/>
          <p:cNvSpPr>
            <a:spLocks noGrp="1"/>
          </p:cNvSpPr>
          <p:nvPr>
            <p:ph idx="1"/>
          </p:nvPr>
        </p:nvSpPr>
        <p:spPr/>
        <p:txBody>
          <a:bodyPr>
            <a:normAutofit/>
          </a:bodyPr>
          <a:lstStyle/>
          <a:p>
            <a:pPr lvl="0"/>
            <a:r>
              <a:rPr lang="ja-JP" altLang="ja-JP" sz="2800" dirty="0">
                <a:solidFill>
                  <a:prstClr val="black"/>
                </a:solidFill>
              </a:rPr>
              <a:t>頸部の張りが強く、痛みの訴えがあった</a:t>
            </a:r>
            <a:r>
              <a:rPr lang="ja-JP" altLang="ja-JP" sz="2800" dirty="0" smtClean="0">
                <a:solidFill>
                  <a:prstClr val="black"/>
                </a:solidFill>
              </a:rPr>
              <a:t>。</a:t>
            </a:r>
            <a:endParaRPr lang="en-US" altLang="ja-JP" sz="2800" dirty="0" smtClean="0">
              <a:solidFill>
                <a:prstClr val="black"/>
              </a:solidFill>
            </a:endParaRPr>
          </a:p>
          <a:p>
            <a:pPr marL="0" lvl="0" indent="0">
              <a:buNone/>
            </a:pPr>
            <a:r>
              <a:rPr lang="ja-JP" altLang="en-US" sz="2800" dirty="0" smtClean="0">
                <a:solidFill>
                  <a:prstClr val="black"/>
                </a:solidFill>
              </a:rPr>
              <a:t>　↓</a:t>
            </a:r>
            <a:endParaRPr lang="en-US" altLang="ja-JP" sz="2800" dirty="0">
              <a:solidFill>
                <a:prstClr val="black"/>
              </a:solidFill>
            </a:endParaRPr>
          </a:p>
          <a:p>
            <a:r>
              <a:rPr lang="ja-JP" altLang="ja-JP" sz="2800" dirty="0" smtClean="0">
                <a:solidFill>
                  <a:srgbClr val="FF0000"/>
                </a:solidFill>
              </a:rPr>
              <a:t>疼痛</a:t>
            </a:r>
            <a:r>
              <a:rPr lang="ja-JP" altLang="ja-JP" sz="2800" dirty="0">
                <a:solidFill>
                  <a:srgbClr val="FF0000"/>
                </a:solidFill>
              </a:rPr>
              <a:t>の訴えがほとんど無くなり、夜間も比較的良眠できるように</a:t>
            </a:r>
            <a:r>
              <a:rPr lang="ja-JP" altLang="ja-JP" sz="2800" dirty="0" smtClean="0">
                <a:solidFill>
                  <a:srgbClr val="FF0000"/>
                </a:solidFill>
              </a:rPr>
              <a:t>なった</a:t>
            </a:r>
            <a:endParaRPr lang="en-US" altLang="ja-JP" sz="2800" dirty="0" smtClean="0">
              <a:solidFill>
                <a:srgbClr val="FF0000"/>
              </a:solidFill>
            </a:endParaRPr>
          </a:p>
          <a:p>
            <a:endParaRPr lang="en-US" altLang="ja-JP" sz="2800" dirty="0">
              <a:solidFill>
                <a:srgbClr val="FF0000"/>
              </a:solidFill>
            </a:endParaRPr>
          </a:p>
          <a:p>
            <a:r>
              <a:rPr lang="ja-JP" altLang="ja-JP" sz="2800" dirty="0">
                <a:solidFill>
                  <a:prstClr val="black"/>
                </a:solidFill>
              </a:rPr>
              <a:t>嚥下障害があり、食事摂取量は低下</a:t>
            </a:r>
            <a:r>
              <a:rPr lang="ja-JP" altLang="ja-JP" sz="2800" dirty="0" smtClean="0">
                <a:solidFill>
                  <a:prstClr val="black"/>
                </a:solidFill>
              </a:rPr>
              <a:t>しがち</a:t>
            </a:r>
            <a:endParaRPr lang="en-US" altLang="ja-JP" sz="2800" dirty="0" smtClean="0">
              <a:solidFill>
                <a:prstClr val="black"/>
              </a:solidFill>
            </a:endParaRPr>
          </a:p>
          <a:p>
            <a:pPr marL="0" indent="0">
              <a:buNone/>
            </a:pPr>
            <a:r>
              <a:rPr lang="ja-JP" altLang="en-US" sz="2800" dirty="0" smtClean="0">
                <a:solidFill>
                  <a:prstClr val="black"/>
                </a:solidFill>
              </a:rPr>
              <a:t>　↓</a:t>
            </a:r>
            <a:endParaRPr lang="en-US" altLang="ja-JP" sz="2800" dirty="0">
              <a:solidFill>
                <a:prstClr val="black"/>
              </a:solidFill>
            </a:endParaRPr>
          </a:p>
          <a:p>
            <a:r>
              <a:rPr lang="ja-JP" altLang="ja-JP" sz="2800" dirty="0" smtClean="0">
                <a:solidFill>
                  <a:srgbClr val="FF0000"/>
                </a:solidFill>
              </a:rPr>
              <a:t>ラコール</a:t>
            </a:r>
            <a:r>
              <a:rPr lang="ja-JP" altLang="ja-JP" sz="2800" dirty="0">
                <a:solidFill>
                  <a:srgbClr val="FF0000"/>
                </a:solidFill>
              </a:rPr>
              <a:t>摂取はなくなり、きざみ食で摂取できるようになった。</a:t>
            </a:r>
          </a:p>
          <a:p>
            <a:pPr marL="0" indent="0">
              <a:buNone/>
            </a:pPr>
            <a:endParaRPr lang="en-US" altLang="ja-JP" sz="2800" b="1" dirty="0">
              <a:solidFill>
                <a:srgbClr val="FF0000"/>
              </a:solidFill>
            </a:endParaRPr>
          </a:p>
          <a:p>
            <a:endParaRPr lang="ja-JP" altLang="ja-JP" b="1" dirty="0">
              <a:solidFill>
                <a:srgbClr val="FF0000"/>
              </a:solidFill>
            </a:endParaRPr>
          </a:p>
        </p:txBody>
      </p:sp>
    </p:spTree>
    <p:extLst>
      <p:ext uri="{BB962C8B-B14F-4D97-AF65-F5344CB8AC3E}">
        <p14:creationId xmlns:p14="http://schemas.microsoft.com/office/powerpoint/2010/main" val="3710847748"/>
      </p:ext>
    </p:extLst>
  </p:cSld>
  <p:clrMapOvr>
    <a:masterClrMapping/>
  </p:clrMapOvr>
  <mc:AlternateContent xmlns:mc="http://schemas.openxmlformats.org/markup-compatibility/2006" xmlns:p14="http://schemas.microsoft.com/office/powerpoint/2010/main">
    <mc:Choice Requires="p14">
      <p:transition spd="slow" p14:dur="2000" advTm="21128"/>
    </mc:Choice>
    <mc:Fallback xmlns="">
      <p:transition spd="slow" advTm="2112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　　果</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lstStyle/>
          <a:p>
            <a:pPr lvl="0"/>
            <a:r>
              <a:rPr lang="ja-JP" altLang="ja-JP" sz="3600" dirty="0">
                <a:solidFill>
                  <a:prstClr val="black"/>
                </a:solidFill>
              </a:rPr>
              <a:t>右手の拘縮が強く、開くことができなかった。</a:t>
            </a:r>
            <a:endParaRPr lang="en-US" altLang="ja-JP" sz="3600" dirty="0">
              <a:solidFill>
                <a:prstClr val="black"/>
              </a:solidFill>
            </a:endParaRPr>
          </a:p>
          <a:p>
            <a:pPr marL="0" lvl="0" indent="0">
              <a:buNone/>
            </a:pPr>
            <a:r>
              <a:rPr lang="ja-JP" altLang="en-US" sz="3600" dirty="0" smtClean="0">
                <a:solidFill>
                  <a:prstClr val="black"/>
                </a:solidFill>
              </a:rPr>
              <a:t>　↓</a:t>
            </a:r>
            <a:endParaRPr lang="en-US" altLang="ja-JP" sz="3600" dirty="0" smtClean="0">
              <a:solidFill>
                <a:prstClr val="black"/>
              </a:solidFill>
            </a:endParaRPr>
          </a:p>
          <a:p>
            <a:pPr lvl="0"/>
            <a:r>
              <a:rPr lang="ja-JP" altLang="ja-JP" sz="3600" b="1" kern="100" dirty="0">
                <a:solidFill>
                  <a:srgbClr val="FF0000"/>
                </a:solidFill>
                <a:latin typeface="Times New Roman"/>
                <a:ea typeface="ＭＳ 明朝"/>
                <a:cs typeface="Times New Roman"/>
              </a:rPr>
              <a:t>手指可動域が広がり、手のひらも、関節もソフトになり、指相撲ができるくらいになった</a:t>
            </a:r>
            <a:endParaRPr lang="en-US" altLang="ja-JP" sz="3600" b="1" dirty="0">
              <a:solidFill>
                <a:srgbClr val="FF0000"/>
              </a:solidFill>
            </a:endParaRPr>
          </a:p>
          <a:p>
            <a:endParaRPr kumimoji="1" lang="ja-JP" altLang="en-US" b="1" dirty="0">
              <a:solidFill>
                <a:srgbClr val="FF0000"/>
              </a:solidFill>
            </a:endParaRPr>
          </a:p>
        </p:txBody>
      </p:sp>
    </p:spTree>
    <p:extLst>
      <p:ext uri="{BB962C8B-B14F-4D97-AF65-F5344CB8AC3E}">
        <p14:creationId xmlns:p14="http://schemas.microsoft.com/office/powerpoint/2010/main" val="547104855"/>
      </p:ext>
    </p:extLst>
  </p:cSld>
  <p:clrMapOvr>
    <a:masterClrMapping/>
  </p:clrMapOvr>
  <mc:AlternateContent xmlns:mc="http://schemas.openxmlformats.org/markup-compatibility/2006" xmlns:p14="http://schemas.microsoft.com/office/powerpoint/2010/main">
    <mc:Choice Requires="p14">
      <p:transition spd="slow" p14:dur="2000" advTm="10627"/>
    </mc:Choice>
    <mc:Fallback xmlns="">
      <p:transition spd="slow" advTm="1062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a:t>
            </a:r>
            <a:r>
              <a:rPr lang="ja-JP" altLang="en-US" dirty="0"/>
              <a:t>　</a:t>
            </a:r>
            <a:r>
              <a:rPr lang="ja-JP" altLang="en-US" dirty="0" smtClean="0"/>
              <a:t>　</a:t>
            </a:r>
            <a:r>
              <a:rPr kumimoji="1" lang="ja-JP" altLang="en-US" dirty="0" smtClean="0"/>
              <a:t>果</a:t>
            </a:r>
            <a:endParaRPr kumimoji="1" lang="ja-JP" altLang="en-US" dirty="0"/>
          </a:p>
        </p:txBody>
      </p:sp>
      <p:sp>
        <p:nvSpPr>
          <p:cNvPr id="3" name="コンテンツ プレースホルダー 2"/>
          <p:cNvSpPr>
            <a:spLocks noGrp="1"/>
          </p:cNvSpPr>
          <p:nvPr>
            <p:ph idx="1"/>
          </p:nvPr>
        </p:nvSpPr>
        <p:spPr/>
        <p:txBody>
          <a:bodyPr/>
          <a:lstStyle/>
          <a:p>
            <a:pPr lvl="0"/>
            <a:r>
              <a:rPr lang="ja-JP" altLang="ja-JP" sz="3600" dirty="0">
                <a:solidFill>
                  <a:prstClr val="black"/>
                </a:solidFill>
              </a:rPr>
              <a:t>日中はほとんど車椅子で過ごしているが、座位が保てず、全体的に右に偏ってしまうため、クッションなどで姿勢を固定し、座位キープしていた。</a:t>
            </a:r>
            <a:endParaRPr lang="en-US" altLang="ja-JP" sz="3600" dirty="0">
              <a:solidFill>
                <a:prstClr val="black"/>
              </a:solidFill>
            </a:endParaRPr>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139239"/>
            <a:ext cx="13716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39239"/>
            <a:ext cx="1224136"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矢印 3"/>
          <p:cNvSpPr/>
          <p:nvPr/>
        </p:nvSpPr>
        <p:spPr>
          <a:xfrm>
            <a:off x="3923928" y="4941168"/>
            <a:ext cx="108012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7736636"/>
      </p:ext>
    </p:extLst>
  </p:cSld>
  <p:clrMapOvr>
    <a:masterClrMapping/>
  </p:clrMapOvr>
  <mc:AlternateContent xmlns:mc="http://schemas.openxmlformats.org/markup-compatibility/2006" xmlns:p14="http://schemas.microsoft.com/office/powerpoint/2010/main">
    <mc:Choice Requires="p14">
      <p:transition spd="slow" p14:dur="2000" advTm="17255"/>
    </mc:Choice>
    <mc:Fallback xmlns="">
      <p:transition spd="slow" advTm="172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effectLst/>
              </a:rPr>
              <a:t>本研究の臨床的意義</a:t>
            </a:r>
            <a:endParaRPr kumimoji="1" lang="ja-JP" altLang="en-US" dirty="0"/>
          </a:p>
        </p:txBody>
      </p:sp>
      <p:sp>
        <p:nvSpPr>
          <p:cNvPr id="3" name="コンテンツ プレースホルダー 2"/>
          <p:cNvSpPr>
            <a:spLocks noGrp="1"/>
          </p:cNvSpPr>
          <p:nvPr>
            <p:ph sz="half" idx="2"/>
          </p:nvPr>
        </p:nvSpPr>
        <p:spPr>
          <a:xfrm>
            <a:off x="8028384" y="6080444"/>
            <a:ext cx="658416" cy="45719"/>
          </a:xfrm>
        </p:spPr>
        <p:txBody>
          <a:bodyPr>
            <a:normAutofit fontScale="25000" lnSpcReduction="20000"/>
          </a:bodyPr>
          <a:lstStyle/>
          <a:p>
            <a:endParaRPr kumimoji="1" lang="ja-JP" altLang="en-US" dirty="0"/>
          </a:p>
        </p:txBody>
      </p:sp>
      <p:sp>
        <p:nvSpPr>
          <p:cNvPr id="4" name="コンテンツ プレースホルダー 3"/>
          <p:cNvSpPr>
            <a:spLocks noGrp="1"/>
          </p:cNvSpPr>
          <p:nvPr>
            <p:ph sz="quarter" idx="13"/>
          </p:nvPr>
        </p:nvSpPr>
        <p:spPr>
          <a:xfrm>
            <a:off x="365760" y="1600200"/>
            <a:ext cx="8670736" cy="4526280"/>
          </a:xfrm>
        </p:spPr>
        <p:txBody>
          <a:bodyPr>
            <a:normAutofit fontScale="92500" lnSpcReduction="10000"/>
          </a:bodyPr>
          <a:lstStyle/>
          <a:p>
            <a:endParaRPr lang="en-US" altLang="ja-JP" sz="2800" dirty="0" smtClean="0">
              <a:solidFill>
                <a:schemeClr val="tx1"/>
              </a:solidFill>
            </a:endParaRPr>
          </a:p>
          <a:p>
            <a:r>
              <a:rPr lang="en-US" altLang="ja-JP" sz="2800" dirty="0" smtClean="0">
                <a:solidFill>
                  <a:schemeClr val="tx1"/>
                </a:solidFill>
              </a:rPr>
              <a:t>Healing </a:t>
            </a:r>
            <a:r>
              <a:rPr lang="en-US" altLang="ja-JP" sz="2800" dirty="0">
                <a:solidFill>
                  <a:schemeClr val="tx1"/>
                </a:solidFill>
              </a:rPr>
              <a:t>Touch Program 1) </a:t>
            </a:r>
            <a:r>
              <a:rPr lang="ja-JP" altLang="en-US" sz="2800" dirty="0">
                <a:solidFill>
                  <a:schemeClr val="tx1"/>
                </a:solidFill>
              </a:rPr>
              <a:t>は</a:t>
            </a:r>
            <a:r>
              <a:rPr lang="ja-JP" altLang="en-US" sz="2800" dirty="0" smtClean="0">
                <a:solidFill>
                  <a:schemeClr val="tx1"/>
                </a:solidFill>
              </a:rPr>
              <a:t>、</a:t>
            </a:r>
            <a:endParaRPr lang="en-US" altLang="ja-JP" sz="2800" dirty="0" smtClean="0">
              <a:solidFill>
                <a:schemeClr val="tx1"/>
              </a:solidFill>
            </a:endParaRPr>
          </a:p>
          <a:p>
            <a:pPr marL="0" indent="0">
              <a:buNone/>
            </a:pPr>
            <a:r>
              <a:rPr lang="ja-JP" altLang="en-US" sz="2800" dirty="0" smtClean="0">
                <a:solidFill>
                  <a:schemeClr val="tx1"/>
                </a:solidFill>
              </a:rPr>
              <a:t>　ヒーリングタッチ</a:t>
            </a:r>
            <a:r>
              <a:rPr lang="ja-JP" altLang="en-US" sz="2800" dirty="0">
                <a:solidFill>
                  <a:schemeClr val="tx1"/>
                </a:solidFill>
              </a:rPr>
              <a:t>の４つの特徴・便益と</a:t>
            </a:r>
            <a:r>
              <a:rPr lang="ja-JP" altLang="en-US" sz="2800" dirty="0" smtClean="0">
                <a:solidFill>
                  <a:schemeClr val="tx1"/>
                </a:solidFill>
              </a:rPr>
              <a:t>して</a:t>
            </a:r>
            <a:endParaRPr lang="en-US" altLang="ja-JP" sz="2800" dirty="0" smtClean="0">
              <a:solidFill>
                <a:schemeClr val="tx1"/>
              </a:solidFill>
            </a:endParaRPr>
          </a:p>
          <a:p>
            <a:endParaRPr lang="en-US" altLang="ja-JP" sz="2800" dirty="0">
              <a:solidFill>
                <a:schemeClr val="tx1"/>
              </a:solidFill>
            </a:endParaRPr>
          </a:p>
          <a:p>
            <a:r>
              <a:rPr lang="en-US" altLang="ja-JP" sz="4000" b="1" dirty="0" smtClean="0">
                <a:solidFill>
                  <a:schemeClr val="tx1"/>
                </a:solidFill>
              </a:rPr>
              <a:t>(</a:t>
            </a:r>
            <a:r>
              <a:rPr lang="en-US" altLang="ja-JP" sz="4000" b="1" dirty="0">
                <a:solidFill>
                  <a:schemeClr val="tx1"/>
                </a:solidFill>
              </a:rPr>
              <a:t>1)</a:t>
            </a:r>
            <a:r>
              <a:rPr lang="ja-JP" altLang="en-US" sz="4000" b="1" dirty="0">
                <a:solidFill>
                  <a:schemeClr val="tx1"/>
                </a:solidFill>
              </a:rPr>
              <a:t>非侵襲的な</a:t>
            </a:r>
            <a:r>
              <a:rPr lang="ja-JP" altLang="en-US" sz="4000" b="1" dirty="0" smtClean="0">
                <a:solidFill>
                  <a:schemeClr val="tx1"/>
                </a:solidFill>
              </a:rPr>
              <a:t>こと</a:t>
            </a:r>
            <a:endParaRPr lang="en-US" altLang="ja-JP" sz="4000" b="1" dirty="0" smtClean="0">
              <a:solidFill>
                <a:schemeClr val="tx1"/>
              </a:solidFill>
            </a:endParaRPr>
          </a:p>
          <a:p>
            <a:r>
              <a:rPr lang="en-US" altLang="ja-JP" sz="4000" b="1" dirty="0" smtClean="0">
                <a:solidFill>
                  <a:schemeClr val="tx1"/>
                </a:solidFill>
              </a:rPr>
              <a:t>(</a:t>
            </a:r>
            <a:r>
              <a:rPr lang="en-US" altLang="ja-JP" sz="4000" b="1" dirty="0">
                <a:solidFill>
                  <a:schemeClr val="tx1"/>
                </a:solidFill>
              </a:rPr>
              <a:t>2)</a:t>
            </a:r>
            <a:r>
              <a:rPr lang="ja-JP" altLang="en-US" sz="4000" b="1" dirty="0">
                <a:solidFill>
                  <a:schemeClr val="tx1"/>
                </a:solidFill>
              </a:rPr>
              <a:t>効果的な</a:t>
            </a:r>
            <a:r>
              <a:rPr lang="ja-JP" altLang="en-US" sz="4000" b="1" dirty="0" smtClean="0">
                <a:solidFill>
                  <a:schemeClr val="tx1"/>
                </a:solidFill>
              </a:rPr>
              <a:t>こと</a:t>
            </a:r>
            <a:endParaRPr lang="en-US" altLang="ja-JP" sz="4000" b="1" dirty="0" smtClean="0">
              <a:solidFill>
                <a:schemeClr val="tx1"/>
              </a:solidFill>
            </a:endParaRPr>
          </a:p>
          <a:p>
            <a:r>
              <a:rPr lang="en-US" altLang="ja-JP" sz="4000" b="1" dirty="0" smtClean="0">
                <a:solidFill>
                  <a:schemeClr val="tx1"/>
                </a:solidFill>
              </a:rPr>
              <a:t>(</a:t>
            </a:r>
            <a:r>
              <a:rPr lang="en-US" altLang="ja-JP" sz="4000" b="1" dirty="0">
                <a:solidFill>
                  <a:schemeClr val="tx1"/>
                </a:solidFill>
              </a:rPr>
              <a:t>3)</a:t>
            </a:r>
            <a:r>
              <a:rPr lang="ja-JP" altLang="en-US" sz="4000" b="1" dirty="0">
                <a:solidFill>
                  <a:schemeClr val="tx1"/>
                </a:solidFill>
              </a:rPr>
              <a:t>副作用がない</a:t>
            </a:r>
            <a:r>
              <a:rPr lang="ja-JP" altLang="en-US" sz="4000" b="1" dirty="0" smtClean="0">
                <a:solidFill>
                  <a:schemeClr val="tx1"/>
                </a:solidFill>
              </a:rPr>
              <a:t>こと</a:t>
            </a:r>
            <a:endParaRPr lang="en-US" altLang="ja-JP" sz="4000" b="1" dirty="0" smtClean="0">
              <a:solidFill>
                <a:schemeClr val="tx1"/>
              </a:solidFill>
            </a:endParaRPr>
          </a:p>
          <a:p>
            <a:r>
              <a:rPr lang="en-US" altLang="ja-JP" sz="4000" b="1" dirty="0" smtClean="0">
                <a:solidFill>
                  <a:schemeClr val="tx1"/>
                </a:solidFill>
              </a:rPr>
              <a:t>(</a:t>
            </a:r>
            <a:r>
              <a:rPr lang="en-US" altLang="ja-JP" sz="4000" b="1" dirty="0">
                <a:solidFill>
                  <a:schemeClr val="tx1"/>
                </a:solidFill>
              </a:rPr>
              <a:t>4)</a:t>
            </a:r>
            <a:r>
              <a:rPr lang="ja-JP" altLang="en-US" sz="4000" b="1" dirty="0">
                <a:solidFill>
                  <a:schemeClr val="tx1"/>
                </a:solidFill>
              </a:rPr>
              <a:t>経済的である</a:t>
            </a:r>
            <a:r>
              <a:rPr lang="ja-JP" altLang="en-US" sz="4000" b="1" dirty="0" smtClean="0">
                <a:solidFill>
                  <a:schemeClr val="tx1"/>
                </a:solidFill>
              </a:rPr>
              <a:t>こと</a:t>
            </a:r>
            <a:endParaRPr kumimoji="1" lang="ja-JP" altLang="en-US" sz="4000" b="1" dirty="0">
              <a:solidFill>
                <a:schemeClr val="tx1"/>
              </a:solidFill>
            </a:endParaRPr>
          </a:p>
        </p:txBody>
      </p:sp>
    </p:spTree>
    <p:extLst>
      <p:ext uri="{BB962C8B-B14F-4D97-AF65-F5344CB8AC3E}">
        <p14:creationId xmlns:p14="http://schemas.microsoft.com/office/powerpoint/2010/main" val="2294552594"/>
      </p:ext>
    </p:extLst>
  </p:cSld>
  <p:clrMapOvr>
    <a:masterClrMapping/>
  </p:clrMapOvr>
  <mc:AlternateContent xmlns:mc="http://schemas.openxmlformats.org/markup-compatibility/2006" xmlns:p14="http://schemas.microsoft.com/office/powerpoint/2010/main">
    <mc:Choice Requires="p14">
      <p:transition spd="slow" p14:dur="2000" advTm="61230"/>
    </mc:Choice>
    <mc:Fallback xmlns="">
      <p:transition spd="slow" advTm="6123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症　　状</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3600" dirty="0">
                <a:solidFill>
                  <a:schemeClr val="tx1"/>
                </a:solidFill>
              </a:rPr>
              <a:t>抗パーキンソン病薬の副作用による幻視妄想が激しく、</a:t>
            </a:r>
            <a:r>
              <a:rPr lang="ja-JP" altLang="en-US" sz="3600" dirty="0" smtClean="0">
                <a:solidFill>
                  <a:schemeClr val="tx1"/>
                </a:solidFill>
              </a:rPr>
              <a:t>情緒</a:t>
            </a:r>
            <a:r>
              <a:rPr lang="ja-JP" altLang="en-US" sz="3600" dirty="0">
                <a:solidFill>
                  <a:schemeClr val="tx1"/>
                </a:solidFill>
              </a:rPr>
              <a:t>不安定になることがあった</a:t>
            </a:r>
            <a:r>
              <a:rPr lang="ja-JP" altLang="en-US" sz="3600" dirty="0" smtClean="0">
                <a:solidFill>
                  <a:schemeClr val="tx1"/>
                </a:solidFill>
              </a:rPr>
              <a:t>。</a:t>
            </a:r>
            <a:endParaRPr kumimoji="1" lang="en-US" altLang="ja-JP" sz="3600" dirty="0">
              <a:solidFill>
                <a:schemeClr val="tx1"/>
              </a:solidFill>
            </a:endParaRPr>
          </a:p>
          <a:p>
            <a:pPr marL="0" indent="0">
              <a:buNone/>
            </a:pPr>
            <a:r>
              <a:rPr lang="ja-JP" altLang="en-US" sz="3600" dirty="0" smtClean="0">
                <a:solidFill>
                  <a:schemeClr val="tx1"/>
                </a:solidFill>
              </a:rPr>
              <a:t>　↓</a:t>
            </a:r>
            <a:endParaRPr kumimoji="1" lang="en-US" altLang="ja-JP" sz="3600" dirty="0">
              <a:solidFill>
                <a:schemeClr val="tx1"/>
              </a:solidFill>
            </a:endParaRPr>
          </a:p>
          <a:p>
            <a:r>
              <a:rPr lang="ja-JP" altLang="en-US" sz="3600" dirty="0">
                <a:solidFill>
                  <a:srgbClr val="FF0000"/>
                </a:solidFill>
              </a:rPr>
              <a:t>不安や、怒りの感情を表出することがほとんどなくなり、表情も穏やかに過ごせるようになった。</a:t>
            </a:r>
            <a:endParaRPr kumimoji="1" lang="ja-JP" altLang="en-US" sz="3600" dirty="0">
              <a:solidFill>
                <a:srgbClr val="FF0000"/>
              </a:solidFill>
            </a:endParaRPr>
          </a:p>
        </p:txBody>
      </p:sp>
    </p:spTree>
    <p:extLst>
      <p:ext uri="{BB962C8B-B14F-4D97-AF65-F5344CB8AC3E}">
        <p14:creationId xmlns:p14="http://schemas.microsoft.com/office/powerpoint/2010/main" val="2409645500"/>
      </p:ext>
    </p:extLst>
  </p:cSld>
  <p:clrMapOvr>
    <a:masterClrMapping/>
  </p:clrMapOvr>
  <mc:AlternateContent xmlns:mc="http://schemas.openxmlformats.org/markup-compatibility/2006" xmlns:p14="http://schemas.microsoft.com/office/powerpoint/2010/main">
    <mc:Choice Requires="p14">
      <p:transition spd="slow" p14:dur="2000" advTm="14925"/>
    </mc:Choice>
    <mc:Fallback xmlns="">
      <p:transition spd="slow" advTm="1492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結果の要約</a:t>
            </a:r>
            <a:endParaRPr kumimoji="1" lang="ja-JP" altLang="en-US" dirty="0"/>
          </a:p>
        </p:txBody>
      </p:sp>
      <p:sp>
        <p:nvSpPr>
          <p:cNvPr id="3" name="コンテンツ プレースホルダー 2"/>
          <p:cNvSpPr>
            <a:spLocks noGrp="1"/>
          </p:cNvSpPr>
          <p:nvPr>
            <p:ph idx="1"/>
          </p:nvPr>
        </p:nvSpPr>
        <p:spPr>
          <a:xfrm>
            <a:off x="323528" y="1700808"/>
            <a:ext cx="8229600" cy="4525963"/>
          </a:xfrm>
        </p:spPr>
        <p:txBody>
          <a:bodyPr>
            <a:normAutofit/>
          </a:bodyPr>
          <a:lstStyle/>
          <a:p>
            <a:r>
              <a:rPr lang="ja-JP" altLang="en-US" sz="3200" dirty="0">
                <a:solidFill>
                  <a:schemeClr val="tx1"/>
                </a:solidFill>
              </a:rPr>
              <a:t>１．</a:t>
            </a:r>
            <a:r>
              <a:rPr lang="ja-JP" altLang="ja-JP" sz="3200" dirty="0" smtClean="0">
                <a:solidFill>
                  <a:schemeClr val="tx1"/>
                </a:solidFill>
              </a:rPr>
              <a:t>筋肉</a:t>
            </a:r>
            <a:r>
              <a:rPr lang="ja-JP" altLang="ja-JP" sz="3200" dirty="0">
                <a:solidFill>
                  <a:schemeClr val="tx1"/>
                </a:solidFill>
              </a:rPr>
              <a:t>の拘縮の</a:t>
            </a:r>
            <a:r>
              <a:rPr lang="ja-JP" altLang="ja-JP" sz="3200" dirty="0" smtClean="0">
                <a:solidFill>
                  <a:schemeClr val="tx1"/>
                </a:solidFill>
              </a:rPr>
              <a:t>緩和</a:t>
            </a:r>
            <a:endParaRPr lang="en-US" altLang="ja-JP" sz="3200" dirty="0" smtClean="0">
              <a:solidFill>
                <a:schemeClr val="tx1"/>
              </a:solidFill>
            </a:endParaRPr>
          </a:p>
          <a:p>
            <a:endParaRPr lang="en-US" altLang="ja-JP" sz="3200" dirty="0">
              <a:solidFill>
                <a:schemeClr val="tx1"/>
              </a:solidFill>
            </a:endParaRPr>
          </a:p>
          <a:p>
            <a:r>
              <a:rPr lang="ja-JP" altLang="en-US" sz="3200" dirty="0" smtClean="0">
                <a:solidFill>
                  <a:schemeClr val="tx1"/>
                </a:solidFill>
              </a:rPr>
              <a:t>２．</a:t>
            </a:r>
            <a:r>
              <a:rPr lang="ja-JP" altLang="ja-JP" sz="3200" dirty="0" smtClean="0">
                <a:solidFill>
                  <a:schemeClr val="tx1"/>
                </a:solidFill>
              </a:rPr>
              <a:t>精神的</a:t>
            </a:r>
            <a:r>
              <a:rPr lang="ja-JP" altLang="ja-JP" sz="3200" dirty="0">
                <a:solidFill>
                  <a:schemeClr val="tx1"/>
                </a:solidFill>
              </a:rPr>
              <a:t>リラクゼーションの</a:t>
            </a:r>
            <a:r>
              <a:rPr lang="ja-JP" altLang="ja-JP" sz="3200" dirty="0" smtClean="0">
                <a:solidFill>
                  <a:schemeClr val="tx1"/>
                </a:solidFill>
              </a:rPr>
              <a:t>進展</a:t>
            </a:r>
            <a:endParaRPr lang="en-US" altLang="ja-JP" sz="3200" dirty="0" smtClean="0">
              <a:solidFill>
                <a:schemeClr val="tx1"/>
              </a:solidFill>
            </a:endParaRPr>
          </a:p>
          <a:p>
            <a:endParaRPr lang="en-US" altLang="ja-JP" sz="3200" dirty="0">
              <a:solidFill>
                <a:schemeClr val="tx1"/>
              </a:solidFill>
            </a:endParaRPr>
          </a:p>
          <a:p>
            <a:r>
              <a:rPr lang="ja-JP" altLang="en-US" sz="3200" dirty="0" smtClean="0">
                <a:solidFill>
                  <a:schemeClr val="tx1"/>
                </a:solidFill>
              </a:rPr>
              <a:t>３．</a:t>
            </a:r>
            <a:r>
              <a:rPr lang="ja-JP" altLang="ja-JP" sz="3200" dirty="0" smtClean="0">
                <a:solidFill>
                  <a:schemeClr val="tx1"/>
                </a:solidFill>
              </a:rPr>
              <a:t>不眠</a:t>
            </a:r>
            <a:r>
              <a:rPr lang="ja-JP" altLang="ja-JP" sz="3200" dirty="0">
                <a:solidFill>
                  <a:schemeClr val="tx1"/>
                </a:solidFill>
              </a:rPr>
              <a:t>の</a:t>
            </a:r>
            <a:r>
              <a:rPr lang="ja-JP" altLang="ja-JP" sz="3200" dirty="0" smtClean="0">
                <a:solidFill>
                  <a:schemeClr val="tx1"/>
                </a:solidFill>
              </a:rPr>
              <a:t>改善</a:t>
            </a:r>
            <a:endParaRPr lang="en-US" altLang="ja-JP" sz="3200" dirty="0" smtClean="0">
              <a:solidFill>
                <a:schemeClr val="tx1"/>
              </a:solidFill>
            </a:endParaRPr>
          </a:p>
          <a:p>
            <a:pPr marL="0" indent="0">
              <a:buNone/>
            </a:pPr>
            <a:r>
              <a:rPr lang="ja-JP" altLang="en-US" sz="3200" dirty="0">
                <a:solidFill>
                  <a:srgbClr val="FF0000"/>
                </a:solidFill>
              </a:rPr>
              <a:t>　</a:t>
            </a:r>
            <a:r>
              <a:rPr lang="ja-JP" altLang="en-US" sz="3200" dirty="0" smtClean="0">
                <a:solidFill>
                  <a:srgbClr val="FF0000"/>
                </a:solidFill>
              </a:rPr>
              <a:t>　　　　↓</a:t>
            </a:r>
            <a:endParaRPr kumimoji="1" lang="en-US" altLang="ja-JP" sz="3200" dirty="0">
              <a:solidFill>
                <a:srgbClr val="FF0000"/>
              </a:solidFill>
            </a:endParaRPr>
          </a:p>
          <a:p>
            <a:r>
              <a:rPr lang="ja-JP" altLang="en-US" sz="3200" dirty="0">
                <a:solidFill>
                  <a:srgbClr val="FF0000"/>
                </a:solidFill>
              </a:rPr>
              <a:t>身体と、心理と、生活習慣の改善</a:t>
            </a:r>
            <a:endParaRPr kumimoji="1" lang="ja-JP" altLang="en-US" sz="3200" dirty="0">
              <a:solidFill>
                <a:srgbClr val="FF0000"/>
              </a:solidFill>
            </a:endParaRPr>
          </a:p>
        </p:txBody>
      </p:sp>
    </p:spTree>
    <p:extLst>
      <p:ext uri="{BB962C8B-B14F-4D97-AF65-F5344CB8AC3E}">
        <p14:creationId xmlns:p14="http://schemas.microsoft.com/office/powerpoint/2010/main" val="865404244"/>
      </p:ext>
    </p:extLst>
  </p:cSld>
  <p:clrMapOvr>
    <a:masterClrMapping/>
  </p:clrMapOvr>
  <mc:AlternateContent xmlns:mc="http://schemas.openxmlformats.org/markup-compatibility/2006" xmlns:p14="http://schemas.microsoft.com/office/powerpoint/2010/main">
    <mc:Choice Requires="p14">
      <p:transition spd="slow" p14:dur="2000" advTm="18122"/>
    </mc:Choice>
    <mc:Fallback xmlns="">
      <p:transition spd="slow" advTm="1812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83568" y="5368652"/>
            <a:ext cx="7704855" cy="1296144"/>
          </a:xfrm>
          <a:prstGeom prst="rect">
            <a:avLst/>
          </a:prstGeom>
        </p:spPr>
        <p:txBody>
          <a:bodyPr vert="horz" anchor="b">
            <a:no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1600" b="1" dirty="0">
                <a:solidFill>
                  <a:schemeClr val="tx1"/>
                </a:solidFill>
              </a:rPr>
              <a:t>個人差</a:t>
            </a:r>
            <a:r>
              <a:rPr lang="ja-JP" altLang="en-US" sz="1600" b="1" dirty="0" smtClean="0">
                <a:solidFill>
                  <a:schemeClr val="tx1"/>
                </a:solidFill>
              </a:rPr>
              <a:t>は</a:t>
            </a:r>
            <a:r>
              <a:rPr lang="ja-JP" altLang="en-US" sz="1600" b="1" dirty="0">
                <a:solidFill>
                  <a:schemeClr val="tx1"/>
                </a:solidFill>
              </a:rPr>
              <a:t>あるものの</a:t>
            </a:r>
            <a:r>
              <a:rPr lang="ja-JP" altLang="en-US" sz="1600" b="1" dirty="0" smtClean="0">
                <a:solidFill>
                  <a:schemeClr val="tx1"/>
                </a:solidFill>
              </a:rPr>
              <a:t>、全員の数値が向上し、マイナスとなる項目はなかった。</a:t>
            </a:r>
            <a:r>
              <a:rPr lang="en-US" altLang="ja-JP" sz="1600" b="1" dirty="0" smtClean="0">
                <a:solidFill>
                  <a:schemeClr val="tx1"/>
                </a:solidFill>
              </a:rPr>
              <a:t/>
            </a:r>
            <a:br>
              <a:rPr lang="en-US" altLang="ja-JP" sz="1600" b="1" dirty="0" smtClean="0">
                <a:solidFill>
                  <a:schemeClr val="tx1"/>
                </a:solidFill>
              </a:rPr>
            </a:br>
            <a:endParaRPr lang="en-US" altLang="ja-JP" sz="1600" b="1" dirty="0" smtClean="0">
              <a:solidFill>
                <a:schemeClr val="tx1"/>
              </a:solidFill>
            </a:endParaRPr>
          </a:p>
          <a:p>
            <a:r>
              <a:rPr lang="ja-JP" altLang="en-US" sz="1600" b="1" dirty="0" smtClean="0">
                <a:solidFill>
                  <a:schemeClr val="tx1"/>
                </a:solidFill>
              </a:rPr>
              <a:t>４段階以上アップした項目もあり、</a:t>
            </a:r>
            <a:endParaRPr lang="en-US" altLang="ja-JP" sz="1600" b="1" dirty="0" smtClean="0">
              <a:solidFill>
                <a:schemeClr val="tx1"/>
              </a:solidFill>
            </a:endParaRPr>
          </a:p>
          <a:p>
            <a:endParaRPr lang="en-US" altLang="ja-JP" sz="1600" dirty="0" smtClean="0"/>
          </a:p>
          <a:p>
            <a:r>
              <a:rPr lang="ja-JP" altLang="en-US" sz="1600" b="1" dirty="0" smtClean="0">
                <a:solidFill>
                  <a:srgbClr val="FF0000"/>
                </a:solidFill>
              </a:rPr>
              <a:t>トータルで５ポイント以上アップした方が４名もみられた</a:t>
            </a:r>
            <a:r>
              <a:rPr lang="ja-JP" altLang="en-US" sz="1600" dirty="0" smtClean="0">
                <a:solidFill>
                  <a:srgbClr val="FF0000"/>
                </a:solidFill>
              </a:rPr>
              <a:t>。</a:t>
            </a:r>
            <a:endParaRPr lang="ja-JP" altLang="en-US" sz="1600" dirty="0">
              <a:solidFill>
                <a:srgbClr val="FF0000"/>
              </a:solidFill>
            </a:endParaRPr>
          </a:p>
        </p:txBody>
      </p:sp>
      <p:cxnSp>
        <p:nvCxnSpPr>
          <p:cNvPr id="9" name="直線矢印コネクタ 8"/>
          <p:cNvCxnSpPr/>
          <p:nvPr/>
        </p:nvCxnSpPr>
        <p:spPr>
          <a:xfrm flipV="1">
            <a:off x="3788296" y="5157192"/>
            <a:ext cx="2007840" cy="8595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1926197006"/>
              </p:ext>
            </p:extLst>
          </p:nvPr>
        </p:nvGraphicFramePr>
        <p:xfrm>
          <a:off x="467545" y="1174187"/>
          <a:ext cx="7128787" cy="4057276"/>
        </p:xfrm>
        <a:graphic>
          <a:graphicData uri="http://schemas.openxmlformats.org/drawingml/2006/table">
            <a:tbl>
              <a:tblPr/>
              <a:tblGrid>
                <a:gridCol w="779854"/>
                <a:gridCol w="631785"/>
                <a:gridCol w="551518"/>
                <a:gridCol w="551518"/>
                <a:gridCol w="326251"/>
                <a:gridCol w="551518"/>
                <a:gridCol w="551518"/>
                <a:gridCol w="326251"/>
                <a:gridCol w="551518"/>
                <a:gridCol w="551518"/>
                <a:gridCol w="326251"/>
                <a:gridCol w="551518"/>
                <a:gridCol w="551518"/>
                <a:gridCol w="326251"/>
              </a:tblGrid>
              <a:tr h="194094">
                <a:tc>
                  <a:txBody>
                    <a:bodyPr/>
                    <a:lstStyle/>
                    <a:p>
                      <a:pPr algn="ctr" fontAlgn="ctr"/>
                      <a:r>
                        <a:rPr lang="ja-JP" altLang="en-US" sz="1400" b="0" i="0" u="none" strike="noStrike" baseline="0" dirty="0">
                          <a:solidFill>
                            <a:srgbClr val="000000"/>
                          </a:solidFill>
                          <a:effectLst/>
                          <a:latin typeface="ＭＳ Ｐゴシック"/>
                        </a:rPr>
                        <a:t>　</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　</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ja-JP" altLang="en-US" sz="1000" b="0" i="0" u="none" strike="noStrike">
                          <a:solidFill>
                            <a:srgbClr val="000000"/>
                          </a:solidFill>
                          <a:effectLst/>
                          <a:latin typeface="ＭＳ Ｐゴシック"/>
                        </a:rPr>
                        <a:t>身　体</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a:rPr>
                        <a:t>思考</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solidFill>
                            <a:srgbClr val="000000"/>
                          </a:solidFill>
                          <a:effectLst/>
                          <a:latin typeface="ＭＳ Ｐゴシック"/>
                        </a:rPr>
                        <a:t>精神</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dirty="0" smtClean="0">
                          <a:solidFill>
                            <a:srgbClr val="000000"/>
                          </a:solidFill>
                          <a:effectLst/>
                          <a:latin typeface="ＭＳ Ｐゴシック"/>
                        </a:rPr>
                        <a:t>ｽﾋﾟﾘﾁｭｱﾘﾃｨ</a:t>
                      </a:r>
                      <a:endParaRPr lang="ja-JP" altLang="en-US" sz="1000" b="0" i="0" u="none" strike="noStrike" dirty="0">
                        <a:solidFill>
                          <a:srgbClr val="000000"/>
                        </a:solidFill>
                        <a:effectLst/>
                        <a:latin typeface="ＭＳ Ｐゴシック"/>
                      </a:endParaRP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71606">
                <a:tc>
                  <a:txBody>
                    <a:bodyPr/>
                    <a:lstStyle/>
                    <a:p>
                      <a:pPr algn="ctr" fontAlgn="ctr"/>
                      <a:r>
                        <a:rPr lang="ja-JP" altLang="en-US" sz="1400" b="0" i="0" u="none" strike="noStrike" baseline="0">
                          <a:solidFill>
                            <a:srgbClr val="000000"/>
                          </a:solidFill>
                          <a:effectLst/>
                          <a:latin typeface="ＭＳ Ｐゴシック"/>
                        </a:rPr>
                        <a:t>　</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effectLst/>
                          <a:latin typeface="ＭＳ Ｐゴシック"/>
                        </a:rPr>
                        <a:t>変化合計</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000" b="0" i="0" u="none" strike="noStrike">
                          <a:solidFill>
                            <a:srgbClr val="000000"/>
                          </a:solidFill>
                          <a:effectLst/>
                          <a:latin typeface="ＭＳ Ｐゴシック"/>
                        </a:rPr>
                        <a:t>ﾋｰﾘﾝｸﾞ前</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ﾋｰﾘﾝｸﾞ前</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ﾋｰﾘﾝｸﾞ前</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ﾋｰﾘﾝｸﾞ前</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ﾋｰﾘﾝｸﾞ後</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ＭＳ Ｐゴシック"/>
                        </a:rPr>
                        <a:t>変化</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445">
                <a:tc>
                  <a:txBody>
                    <a:bodyPr/>
                    <a:lstStyle/>
                    <a:p>
                      <a:pPr algn="ctr" fontAlgn="ctr"/>
                      <a:r>
                        <a:rPr lang="en-US" sz="2000" b="1" i="0" u="none" strike="noStrike" baseline="0" dirty="0">
                          <a:solidFill>
                            <a:srgbClr val="000000"/>
                          </a:solidFill>
                          <a:effectLst/>
                          <a:latin typeface="ＭＳ Ｐゴシック"/>
                        </a:rPr>
                        <a:t>A</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2000" b="1" i="0" u="none" strike="noStrike" baseline="0" dirty="0">
                          <a:solidFill>
                            <a:srgbClr val="000000"/>
                          </a:solidFill>
                          <a:effectLst/>
                          <a:latin typeface="ＭＳ Ｐゴシック"/>
                        </a:rPr>
                        <a:t>B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2000" b="1" i="0" u="none" strike="noStrike" baseline="0" dirty="0">
                          <a:solidFill>
                            <a:srgbClr val="000000"/>
                          </a:solidFill>
                          <a:effectLst/>
                          <a:latin typeface="ＭＳ Ｐゴシック"/>
                        </a:rPr>
                        <a:t>C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4</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r>
              <a:tr h="324445">
                <a:tc>
                  <a:txBody>
                    <a:bodyPr/>
                    <a:lstStyle/>
                    <a:p>
                      <a:pPr algn="ctr" fontAlgn="ctr"/>
                      <a:r>
                        <a:rPr lang="en-US" sz="2000" b="1" i="0" u="none" strike="noStrike" baseline="0" dirty="0">
                          <a:solidFill>
                            <a:srgbClr val="000000"/>
                          </a:solidFill>
                          <a:effectLst/>
                          <a:latin typeface="ＭＳ Ｐゴシック"/>
                        </a:rPr>
                        <a:t>D</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4</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4</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2000" b="1" i="0" u="none" strike="noStrike" baseline="0" dirty="0">
                          <a:solidFill>
                            <a:srgbClr val="000000"/>
                          </a:solidFill>
                          <a:effectLst/>
                          <a:latin typeface="ＭＳ Ｐゴシック"/>
                        </a:rPr>
                        <a:t>E</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2000" b="1" i="0" u="none" strike="noStrike" baseline="0" dirty="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5</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3</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3</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2000" b="1" i="0" u="none" strike="noStrike" baseline="0" dirty="0">
                          <a:solidFill>
                            <a:srgbClr val="000000"/>
                          </a:solidFill>
                          <a:effectLst/>
                          <a:latin typeface="ＭＳ Ｐゴシック"/>
                        </a:rPr>
                        <a:t>F</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4445">
                <a:tc>
                  <a:txBody>
                    <a:bodyPr/>
                    <a:lstStyle/>
                    <a:p>
                      <a:pPr algn="ctr" fontAlgn="ctr"/>
                      <a:r>
                        <a:rPr lang="en-US" sz="2000" b="1" i="0" u="none" strike="noStrike" baseline="0" dirty="0">
                          <a:solidFill>
                            <a:srgbClr val="000000"/>
                          </a:solidFill>
                          <a:effectLst/>
                          <a:latin typeface="ＭＳ Ｐゴシック"/>
                        </a:rPr>
                        <a:t>G</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24445">
                <a:tc>
                  <a:txBody>
                    <a:bodyPr/>
                    <a:lstStyle/>
                    <a:p>
                      <a:pPr algn="ctr" fontAlgn="ctr"/>
                      <a:r>
                        <a:rPr lang="en-US" sz="2000" b="1" i="0" u="none" strike="noStrike" baseline="0" dirty="0">
                          <a:solidFill>
                            <a:srgbClr val="000000"/>
                          </a:solidFill>
                          <a:effectLst/>
                          <a:latin typeface="ＭＳ Ｐゴシック"/>
                        </a:rPr>
                        <a:t>H</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24445">
                <a:tc>
                  <a:txBody>
                    <a:bodyPr/>
                    <a:lstStyle/>
                    <a:p>
                      <a:pPr algn="ctr" fontAlgn="ctr"/>
                      <a:r>
                        <a:rPr lang="en-US" sz="2000" b="1" i="0" u="none" strike="noStrike" baseline="0" dirty="0">
                          <a:solidFill>
                            <a:srgbClr val="000000"/>
                          </a:solidFill>
                          <a:effectLst/>
                          <a:latin typeface="ＭＳ Ｐゴシック"/>
                        </a:rPr>
                        <a:t>Ｉ</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4</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24445">
                <a:tc>
                  <a:txBody>
                    <a:bodyPr/>
                    <a:lstStyle/>
                    <a:p>
                      <a:pPr algn="ctr" fontAlgn="ctr"/>
                      <a:r>
                        <a:rPr lang="en-US" sz="2000" b="1" i="0" u="none" strike="noStrike" baseline="0" dirty="0">
                          <a:solidFill>
                            <a:srgbClr val="000000"/>
                          </a:solidFill>
                          <a:effectLst/>
                          <a:latin typeface="ＭＳ Ｐゴシック"/>
                        </a:rPr>
                        <a:t>J</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D5B4"/>
                    </a:solidFill>
                  </a:tcPr>
                </a:tc>
                <a:tc>
                  <a:txBody>
                    <a:bodyPr/>
                    <a:lstStyle/>
                    <a:p>
                      <a:pPr algn="ctr" fontAlgn="ctr"/>
                      <a:r>
                        <a:rPr lang="en-US" altLang="ja-JP" sz="2000" b="1" i="0" u="none" strike="noStrike" baseline="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2</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D050"/>
                    </a:solidFill>
                  </a:tcPr>
                </a:tc>
                <a:tc>
                  <a:txBody>
                    <a:bodyPr/>
                    <a:lstStyle/>
                    <a:p>
                      <a:pPr algn="ctr" fontAlgn="ctr"/>
                      <a:r>
                        <a:rPr lang="en-US" altLang="ja-JP" sz="2000" b="1" i="0" u="none" strike="noStrike" baseline="0">
                          <a:solidFill>
                            <a:srgbClr val="000000"/>
                          </a:solidFill>
                          <a:effectLst/>
                          <a:latin typeface="ＭＳ Ｐゴシック"/>
                        </a:rPr>
                        <a:t>7</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r>
              <a:tr h="319463">
                <a:tc>
                  <a:txBody>
                    <a:bodyPr/>
                    <a:lstStyle/>
                    <a:p>
                      <a:pPr algn="ctr" fontAlgn="ctr"/>
                      <a:r>
                        <a:rPr lang="en-US" sz="2000" b="1" i="0" u="none" strike="noStrike" baseline="0" dirty="0">
                          <a:solidFill>
                            <a:srgbClr val="000000"/>
                          </a:solidFill>
                          <a:effectLst/>
                          <a:latin typeface="ＭＳ Ｐゴシック"/>
                        </a:rPr>
                        <a:t>K</a:t>
                      </a:r>
                      <a:r>
                        <a:rPr lang="en-US" sz="1800" b="0" i="0" u="none" strike="noStrike" baseline="0" dirty="0">
                          <a:solidFill>
                            <a:srgbClr val="000000"/>
                          </a:solidFill>
                          <a:effectLst/>
                          <a:latin typeface="ＭＳ Ｐゴシック"/>
                        </a:rPr>
                        <a:t> </a:t>
                      </a:r>
                      <a:r>
                        <a:rPr lang="ja-JP" altLang="en-US" sz="1200" b="0" i="0" u="none" strike="noStrike" baseline="0" dirty="0">
                          <a:solidFill>
                            <a:srgbClr val="000000"/>
                          </a:solidFill>
                          <a:effectLst/>
                          <a:latin typeface="ＭＳ Ｐゴシック"/>
                        </a:rPr>
                        <a:t>さん</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altLang="ja-JP" sz="2000" b="1" i="0" u="none" strike="noStrike" baseline="0">
                          <a:solidFill>
                            <a:srgbClr val="000000"/>
                          </a:solidFill>
                          <a:effectLst/>
                          <a:latin typeface="ＭＳ Ｐゴシック"/>
                        </a:rPr>
                        <a:t>6</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7</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1</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r>
                        <a:rPr lang="en-US" altLang="ja-JP" sz="2000" b="1" i="0" u="none" strike="noStrike" baseline="0">
                          <a:solidFill>
                            <a:srgbClr val="000000"/>
                          </a:solidFill>
                          <a:effectLst/>
                          <a:latin typeface="ＭＳ Ｐゴシック"/>
                        </a:rPr>
                        <a:t>5</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8</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3</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000" b="1" i="0" u="none" strike="noStrike" baseline="0">
                          <a:solidFill>
                            <a:srgbClr val="000000"/>
                          </a:solidFill>
                          <a:effectLst/>
                          <a:latin typeface="ＭＳ Ｐゴシック"/>
                        </a:rPr>
                        <a:t>5</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9</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4</a:t>
                      </a:r>
                    </a:p>
                  </a:txBody>
                  <a:tcPr marL="8397" marR="8397" marT="839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66CC"/>
                    </a:solidFill>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a:solidFill>
                            <a:srgbClr val="000000"/>
                          </a:solidFill>
                          <a:effectLst/>
                          <a:latin typeface="ＭＳ Ｐゴシック"/>
                        </a:rPr>
                        <a:t>0</a:t>
                      </a:r>
                    </a:p>
                  </a:txBody>
                  <a:tcPr marL="8397" marR="8397" marT="839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baseline="0" dirty="0">
                          <a:solidFill>
                            <a:srgbClr val="000000"/>
                          </a:solidFill>
                          <a:effectLst/>
                          <a:latin typeface="ＭＳ Ｐゴシック"/>
                        </a:rPr>
                        <a:t>0</a:t>
                      </a:r>
                    </a:p>
                  </a:txBody>
                  <a:tcPr marL="8397" marR="8397" marT="83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36" name="グループ化 35"/>
          <p:cNvGrpSpPr/>
          <p:nvPr/>
        </p:nvGrpSpPr>
        <p:grpSpPr>
          <a:xfrm>
            <a:off x="186247" y="2447131"/>
            <a:ext cx="360040" cy="4080078"/>
            <a:chOff x="323528" y="2451216"/>
            <a:chExt cx="360040" cy="3570072"/>
          </a:xfrm>
        </p:grpSpPr>
        <p:cxnSp>
          <p:nvCxnSpPr>
            <p:cNvPr id="25" name="直線コネクタ 24"/>
            <p:cNvCxnSpPr/>
            <p:nvPr/>
          </p:nvCxnSpPr>
          <p:spPr>
            <a:xfrm flipH="1">
              <a:off x="323528" y="6021288"/>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323528" y="2452858"/>
              <a:ext cx="0" cy="3568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323528" y="245121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323528" y="3595647"/>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323528" y="388606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323528" y="4724633"/>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 name="グループ化 6"/>
          <p:cNvGrpSpPr/>
          <p:nvPr/>
        </p:nvGrpSpPr>
        <p:grpSpPr>
          <a:xfrm>
            <a:off x="7756030" y="1879221"/>
            <a:ext cx="1309780" cy="307777"/>
            <a:chOff x="7277784" y="1873418"/>
            <a:chExt cx="1651924" cy="307777"/>
          </a:xfrm>
        </p:grpSpPr>
        <p:sp>
          <p:nvSpPr>
            <p:cNvPr id="4" name="正方形/長方形 3"/>
            <p:cNvSpPr/>
            <p:nvPr/>
          </p:nvSpPr>
          <p:spPr>
            <a:xfrm>
              <a:off x="7277784" y="1882944"/>
              <a:ext cx="216024" cy="2880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520259" y="1873418"/>
              <a:ext cx="1409449" cy="307777"/>
            </a:xfrm>
            <a:prstGeom prst="rect">
              <a:avLst/>
            </a:prstGeom>
            <a:noFill/>
          </p:spPr>
          <p:txBody>
            <a:bodyPr wrap="square" rtlCol="0">
              <a:spAutoFit/>
            </a:bodyPr>
            <a:lstStyle/>
            <a:p>
              <a:r>
                <a:rPr kumimoji="1" lang="ja-JP" altLang="en-US" sz="1400" dirty="0" smtClean="0"/>
                <a:t>１段階ｱｯﾌﾟ</a:t>
              </a:r>
              <a:endParaRPr kumimoji="1" lang="ja-JP" altLang="en-US" sz="1400" dirty="0"/>
            </a:p>
          </p:txBody>
        </p:sp>
      </p:grpSp>
      <p:grpSp>
        <p:nvGrpSpPr>
          <p:cNvPr id="17" name="グループ化 16"/>
          <p:cNvGrpSpPr/>
          <p:nvPr/>
        </p:nvGrpSpPr>
        <p:grpSpPr>
          <a:xfrm>
            <a:off x="7755805" y="2447131"/>
            <a:ext cx="1323739" cy="307777"/>
            <a:chOff x="7277784" y="1882944"/>
            <a:chExt cx="1391305" cy="307777"/>
          </a:xfrm>
        </p:grpSpPr>
        <p:sp>
          <p:nvSpPr>
            <p:cNvPr id="18" name="正方形/長方形 17"/>
            <p:cNvSpPr/>
            <p:nvPr/>
          </p:nvSpPr>
          <p:spPr>
            <a:xfrm>
              <a:off x="7277784" y="1882944"/>
              <a:ext cx="190370"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533749" y="1882944"/>
              <a:ext cx="1135340" cy="307777"/>
            </a:xfrm>
            <a:prstGeom prst="rect">
              <a:avLst/>
            </a:prstGeom>
            <a:noFill/>
          </p:spPr>
          <p:txBody>
            <a:bodyPr wrap="square" rtlCol="0">
              <a:spAutoFit/>
            </a:bodyPr>
            <a:lstStyle/>
            <a:p>
              <a:r>
                <a:rPr kumimoji="1" lang="ja-JP" altLang="en-US" sz="1400" dirty="0" smtClean="0"/>
                <a:t>２段階ｱｯﾌﾟ</a:t>
              </a:r>
              <a:endParaRPr kumimoji="1" lang="ja-JP" altLang="en-US" sz="1400" dirty="0"/>
            </a:p>
          </p:txBody>
        </p:sp>
      </p:grpSp>
      <p:grpSp>
        <p:nvGrpSpPr>
          <p:cNvPr id="20" name="グループ化 19"/>
          <p:cNvGrpSpPr/>
          <p:nvPr/>
        </p:nvGrpSpPr>
        <p:grpSpPr>
          <a:xfrm>
            <a:off x="7746991" y="3037729"/>
            <a:ext cx="1365894" cy="307777"/>
            <a:chOff x="7273021" y="1882944"/>
            <a:chExt cx="1365894" cy="307777"/>
          </a:xfrm>
        </p:grpSpPr>
        <p:sp>
          <p:nvSpPr>
            <p:cNvPr id="21" name="正方形/長方形 20"/>
            <p:cNvSpPr/>
            <p:nvPr/>
          </p:nvSpPr>
          <p:spPr>
            <a:xfrm>
              <a:off x="7273021" y="1882944"/>
              <a:ext cx="1870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503575" y="1882944"/>
              <a:ext cx="1135340" cy="307777"/>
            </a:xfrm>
            <a:prstGeom prst="rect">
              <a:avLst/>
            </a:prstGeom>
            <a:noFill/>
          </p:spPr>
          <p:txBody>
            <a:bodyPr wrap="square" rtlCol="0">
              <a:spAutoFit/>
            </a:bodyPr>
            <a:lstStyle/>
            <a:p>
              <a:r>
                <a:rPr kumimoji="1" lang="ja-JP" altLang="en-US" sz="1400" dirty="0" smtClean="0"/>
                <a:t>３段階ｱｯﾌﾟ</a:t>
              </a:r>
              <a:endParaRPr kumimoji="1" lang="ja-JP" altLang="en-US" sz="1400" dirty="0"/>
            </a:p>
          </p:txBody>
        </p:sp>
      </p:grpSp>
      <p:grpSp>
        <p:nvGrpSpPr>
          <p:cNvPr id="23" name="グループ化 22"/>
          <p:cNvGrpSpPr/>
          <p:nvPr/>
        </p:nvGrpSpPr>
        <p:grpSpPr>
          <a:xfrm>
            <a:off x="7754341" y="3635714"/>
            <a:ext cx="1375420" cy="307777"/>
            <a:chOff x="7277784" y="1882944"/>
            <a:chExt cx="1375420" cy="307777"/>
          </a:xfrm>
        </p:grpSpPr>
        <p:sp>
          <p:nvSpPr>
            <p:cNvPr id="24" name="正方形/長方形 23"/>
            <p:cNvSpPr/>
            <p:nvPr/>
          </p:nvSpPr>
          <p:spPr>
            <a:xfrm>
              <a:off x="7277784" y="1882944"/>
              <a:ext cx="184417" cy="288032"/>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517864" y="1882944"/>
              <a:ext cx="1135340" cy="307777"/>
            </a:xfrm>
            <a:prstGeom prst="rect">
              <a:avLst/>
            </a:prstGeom>
            <a:noFill/>
          </p:spPr>
          <p:txBody>
            <a:bodyPr wrap="square" rtlCol="0">
              <a:spAutoFit/>
            </a:bodyPr>
            <a:lstStyle/>
            <a:p>
              <a:r>
                <a:rPr kumimoji="1" lang="ja-JP" altLang="en-US" sz="1400" dirty="0" smtClean="0"/>
                <a:t>４段階ｱｯﾌﾟ</a:t>
              </a:r>
              <a:endParaRPr kumimoji="1" lang="ja-JP" altLang="en-US" sz="1400" dirty="0"/>
            </a:p>
          </p:txBody>
        </p:sp>
      </p:grpSp>
      <p:sp>
        <p:nvSpPr>
          <p:cNvPr id="8" name="テキスト ボックス 7"/>
          <p:cNvSpPr txBox="1"/>
          <p:nvPr/>
        </p:nvSpPr>
        <p:spPr>
          <a:xfrm>
            <a:off x="491560" y="260648"/>
            <a:ext cx="7320800" cy="432048"/>
          </a:xfrm>
          <a:prstGeom prst="rect">
            <a:avLst/>
          </a:prstGeom>
        </p:spPr>
        <p:txBody>
          <a:bodyPr vert="horz" wrap="square" rtlCol="0" anchor="b">
            <a:noAutofit/>
          </a:bodyPr>
          <a:lstStyle/>
          <a:p>
            <a:r>
              <a:rPr kumimoji="1" lang="ja-JP" altLang="en-US" sz="2800" b="1" dirty="0" smtClean="0">
                <a:solidFill>
                  <a:srgbClr val="FF0000"/>
                </a:solidFill>
              </a:rPr>
              <a:t>ヒーリングタッチのモニターによる評価</a:t>
            </a:r>
          </a:p>
        </p:txBody>
      </p:sp>
      <p:sp>
        <p:nvSpPr>
          <p:cNvPr id="28" name="テキスト ボックス 27"/>
          <p:cNvSpPr txBox="1"/>
          <p:nvPr/>
        </p:nvSpPr>
        <p:spPr>
          <a:xfrm>
            <a:off x="440156" y="641896"/>
            <a:ext cx="7948267" cy="432048"/>
          </a:xfrm>
          <a:prstGeom prst="rect">
            <a:avLst/>
          </a:prstGeom>
        </p:spPr>
        <p:txBody>
          <a:bodyPr vert="horz" wrap="square" rtlCol="0" anchor="b">
            <a:noAutofit/>
          </a:bodyPr>
          <a:lstStyle/>
          <a:p>
            <a:r>
              <a:rPr kumimoji="1" lang="ja-JP" altLang="en-US" sz="2000" b="1" dirty="0" smtClean="0"/>
              <a:t>（ヒーリングの効果を１０段階の数値で項目別に指標化したもの）</a:t>
            </a:r>
          </a:p>
        </p:txBody>
      </p:sp>
      <p:sp>
        <p:nvSpPr>
          <p:cNvPr id="30" name="スライド番号プレースホルダー 29"/>
          <p:cNvSpPr>
            <a:spLocks noGrp="1"/>
          </p:cNvSpPr>
          <p:nvPr>
            <p:ph type="sldNum" sz="quarter" idx="12"/>
          </p:nvPr>
        </p:nvSpPr>
        <p:spPr>
          <a:xfrm>
            <a:off x="8070952" y="6177208"/>
            <a:ext cx="948525" cy="365125"/>
          </a:xfrm>
        </p:spPr>
        <p:txBody>
          <a:bodyPr/>
          <a:lstStyle/>
          <a:p>
            <a:fld id="{E26655B3-52DA-4F00-8B7D-D0B42289EACD}" type="slidenum">
              <a:rPr kumimoji="1" lang="ja-JP" altLang="en-US" smtClean="0"/>
              <a:pPr/>
              <a:t>18</a:t>
            </a:fld>
            <a:endParaRPr kumimoji="1" lang="ja-JP" altLang="en-US" dirty="0"/>
          </a:p>
        </p:txBody>
      </p:sp>
    </p:spTree>
    <p:custDataLst>
      <p:tags r:id="rId1"/>
    </p:custDataLst>
    <p:extLst>
      <p:ext uri="{BB962C8B-B14F-4D97-AF65-F5344CB8AC3E}">
        <p14:creationId xmlns:p14="http://schemas.microsoft.com/office/powerpoint/2010/main" val="3722308294"/>
      </p:ext>
    </p:extLst>
  </p:cSld>
  <p:clrMapOvr>
    <a:masterClrMapping/>
  </p:clrMapOvr>
  <mc:AlternateContent xmlns:mc="http://schemas.openxmlformats.org/markup-compatibility/2006" xmlns:p14="http://schemas.microsoft.com/office/powerpoint/2010/main">
    <mc:Choice Requires="p14">
      <p:transition spd="slow" p14:dur="2000" advTm="47653"/>
    </mc:Choice>
    <mc:Fallback xmlns="">
      <p:transition spd="slow" advTm="476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additive="base">
                                        <p:cTn id="4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29600" cy="1600200"/>
          </a:xfrm>
        </p:spPr>
        <p:txBody>
          <a:bodyPr/>
          <a:lstStyle/>
          <a:p>
            <a:r>
              <a:rPr lang="ja-JP" altLang="ja-JP" b="1" dirty="0">
                <a:effectLst/>
              </a:rPr>
              <a:t>今後の課題</a:t>
            </a:r>
            <a:endParaRPr kumimoji="1" lang="ja-JP" altLang="en-US" dirty="0"/>
          </a:p>
        </p:txBody>
      </p:sp>
      <p:sp>
        <p:nvSpPr>
          <p:cNvPr id="4" name="コンテンツ プレースホルダー 3"/>
          <p:cNvSpPr>
            <a:spLocks noGrp="1"/>
          </p:cNvSpPr>
          <p:nvPr>
            <p:ph sz="quarter" idx="13"/>
          </p:nvPr>
        </p:nvSpPr>
        <p:spPr>
          <a:xfrm>
            <a:off x="323528" y="1700808"/>
            <a:ext cx="8022664" cy="4497680"/>
          </a:xfrm>
        </p:spPr>
        <p:txBody>
          <a:bodyPr>
            <a:noAutofit/>
          </a:bodyPr>
          <a:lstStyle/>
          <a:p>
            <a:r>
              <a:rPr lang="ja-JP" altLang="en-US" sz="3200" dirty="0">
                <a:solidFill>
                  <a:schemeClr val="tx1"/>
                </a:solidFill>
              </a:rPr>
              <a:t>ヒーリングタッチの有効性を示すエビデンスとしては</a:t>
            </a:r>
            <a:r>
              <a:rPr lang="ja-JP" altLang="en-US" sz="3200" dirty="0" smtClean="0">
                <a:solidFill>
                  <a:schemeClr val="tx1"/>
                </a:solidFill>
              </a:rPr>
              <a:t>限界がある。</a:t>
            </a:r>
            <a:endParaRPr lang="en-US" altLang="ja-JP" sz="3200" dirty="0" smtClean="0">
              <a:solidFill>
                <a:schemeClr val="tx1"/>
              </a:solidFill>
            </a:endParaRPr>
          </a:p>
          <a:p>
            <a:endParaRPr kumimoji="1" lang="en-US" altLang="ja-JP" sz="3200" dirty="0" smtClean="0">
              <a:solidFill>
                <a:schemeClr val="tx1"/>
              </a:solidFill>
            </a:endParaRPr>
          </a:p>
          <a:p>
            <a:r>
              <a:rPr lang="ja-JP" altLang="ja-JP" sz="3200" dirty="0">
                <a:solidFill>
                  <a:schemeClr val="tx1"/>
                </a:solidFill>
              </a:rPr>
              <a:t>他の補完代替療法との比較も</a:t>
            </a:r>
            <a:r>
              <a:rPr lang="ja-JP" altLang="ja-JP" sz="3200" dirty="0" smtClean="0">
                <a:solidFill>
                  <a:schemeClr val="tx1"/>
                </a:solidFill>
              </a:rPr>
              <a:t>必要</a:t>
            </a:r>
            <a:endParaRPr lang="ja-JP" altLang="ja-JP" sz="3200" dirty="0">
              <a:solidFill>
                <a:schemeClr val="tx1"/>
              </a:solidFill>
            </a:endParaRPr>
          </a:p>
          <a:p>
            <a:endParaRPr kumimoji="1" lang="en-US" altLang="ja-JP" sz="3200" dirty="0">
              <a:solidFill>
                <a:schemeClr val="tx1"/>
              </a:solidFill>
            </a:endParaRPr>
          </a:p>
          <a:p>
            <a:r>
              <a:rPr lang="ja-JP" altLang="ja-JP" sz="3200" dirty="0">
                <a:solidFill>
                  <a:schemeClr val="tx1"/>
                </a:solidFill>
              </a:rPr>
              <a:t>スキルトレーニングを積んだ看護師によるヒーリングタッチの地域看護での介入とその評価の研究が今後さらに期待される。</a:t>
            </a:r>
            <a:endParaRPr kumimoji="1" lang="ja-JP" altLang="en-US" sz="3200" dirty="0">
              <a:solidFill>
                <a:schemeClr val="tx1"/>
              </a:solidFill>
            </a:endParaRPr>
          </a:p>
        </p:txBody>
      </p:sp>
    </p:spTree>
    <p:extLst>
      <p:ext uri="{BB962C8B-B14F-4D97-AF65-F5344CB8AC3E}">
        <p14:creationId xmlns:p14="http://schemas.microsoft.com/office/powerpoint/2010/main" val="1802671557"/>
      </p:ext>
    </p:extLst>
  </p:cSld>
  <p:clrMapOvr>
    <a:masterClrMapping/>
  </p:clrMapOvr>
  <mc:AlternateContent xmlns:mc="http://schemas.openxmlformats.org/markup-compatibility/2006" xmlns:p14="http://schemas.microsoft.com/office/powerpoint/2010/main">
    <mc:Choice Requires="p14">
      <p:transition spd="slow" p14:dur="2000" advTm="47533"/>
    </mc:Choice>
    <mc:Fallback xmlns="">
      <p:transition spd="slow" advTm="4753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980728"/>
          </a:xfrm>
        </p:spPr>
        <p:txBody>
          <a:bodyPr/>
          <a:lstStyle/>
          <a:p>
            <a:r>
              <a:rPr lang="ja-JP" altLang="en-US" dirty="0" smtClean="0"/>
              <a:t>要　　旨</a:t>
            </a:r>
            <a:endParaRPr kumimoji="1" lang="ja-JP" altLang="en-US" dirty="0"/>
          </a:p>
        </p:txBody>
      </p:sp>
      <p:sp>
        <p:nvSpPr>
          <p:cNvPr id="3" name="コンテンツ プレースホルダー 2"/>
          <p:cNvSpPr>
            <a:spLocks noGrp="1"/>
          </p:cNvSpPr>
          <p:nvPr>
            <p:ph idx="1"/>
          </p:nvPr>
        </p:nvSpPr>
        <p:spPr>
          <a:xfrm>
            <a:off x="395536" y="1052736"/>
            <a:ext cx="8229600" cy="5328592"/>
          </a:xfrm>
        </p:spPr>
        <p:txBody>
          <a:bodyPr>
            <a:noAutofit/>
          </a:bodyPr>
          <a:lstStyle/>
          <a:p>
            <a:r>
              <a:rPr lang="en-US" altLang="ja-JP" dirty="0" smtClean="0">
                <a:solidFill>
                  <a:schemeClr val="tx1"/>
                </a:solidFill>
              </a:rPr>
              <a:t>【</a:t>
            </a:r>
            <a:r>
              <a:rPr lang="ja-JP" altLang="en-US" dirty="0">
                <a:solidFill>
                  <a:schemeClr val="tx1"/>
                </a:solidFill>
              </a:rPr>
              <a:t>目的</a:t>
            </a:r>
            <a:r>
              <a:rPr lang="en-US" altLang="ja-JP" dirty="0">
                <a:solidFill>
                  <a:schemeClr val="tx1"/>
                </a:solidFill>
              </a:rPr>
              <a:t>】</a:t>
            </a:r>
            <a:r>
              <a:rPr lang="ja-JP" altLang="en-US" dirty="0">
                <a:solidFill>
                  <a:schemeClr val="tx1"/>
                </a:solidFill>
              </a:rPr>
              <a:t>本研究の目的は、パーキンソン氏病を発症した患者に対するヒーリングタッチの効果を検討すること</a:t>
            </a:r>
            <a:r>
              <a:rPr lang="ja-JP" altLang="en-US" dirty="0" smtClean="0">
                <a:solidFill>
                  <a:schemeClr val="tx1"/>
                </a:solidFill>
              </a:rPr>
              <a:t>に</a:t>
            </a:r>
            <a:endParaRPr lang="en-US" altLang="ja-JP" dirty="0" smtClean="0">
              <a:solidFill>
                <a:schemeClr val="tx1"/>
              </a:solidFill>
            </a:endParaRPr>
          </a:p>
          <a:p>
            <a:pPr marL="0" indent="0">
              <a:buNone/>
            </a:pPr>
            <a:r>
              <a:rPr lang="ja-JP" altLang="en-US" dirty="0">
                <a:solidFill>
                  <a:schemeClr val="tx1"/>
                </a:solidFill>
              </a:rPr>
              <a:t>　</a:t>
            </a:r>
            <a:r>
              <a:rPr lang="ja-JP" altLang="en-US" dirty="0" smtClean="0">
                <a:solidFill>
                  <a:schemeClr val="tx1"/>
                </a:solidFill>
              </a:rPr>
              <a:t>ある。</a:t>
            </a:r>
            <a:endParaRPr lang="en-US" altLang="ja-JP" dirty="0" smtClean="0">
              <a:solidFill>
                <a:schemeClr val="tx1"/>
              </a:solidFill>
            </a:endParaRPr>
          </a:p>
          <a:p>
            <a:pPr marL="0" indent="0">
              <a:buNone/>
            </a:pPr>
            <a:endParaRPr lang="en-US" altLang="ja-JP" dirty="0" smtClean="0">
              <a:solidFill>
                <a:schemeClr val="tx1"/>
              </a:solidFill>
            </a:endParaRPr>
          </a:p>
          <a:p>
            <a:r>
              <a:rPr lang="en-US" altLang="ja-JP" dirty="0" smtClean="0">
                <a:solidFill>
                  <a:schemeClr val="tx1"/>
                </a:solidFill>
              </a:rPr>
              <a:t>【</a:t>
            </a:r>
            <a:r>
              <a:rPr lang="ja-JP" altLang="en-US" dirty="0">
                <a:solidFill>
                  <a:schemeClr val="tx1"/>
                </a:solidFill>
              </a:rPr>
              <a:t>方法</a:t>
            </a:r>
            <a:r>
              <a:rPr lang="en-US" altLang="ja-JP" dirty="0">
                <a:solidFill>
                  <a:schemeClr val="tx1"/>
                </a:solidFill>
              </a:rPr>
              <a:t>】</a:t>
            </a:r>
            <a:r>
              <a:rPr lang="ja-JP" altLang="en-US" dirty="0">
                <a:solidFill>
                  <a:schemeClr val="tx1"/>
                </a:solidFill>
              </a:rPr>
              <a:t>パーキンソン氏病を発症した</a:t>
            </a:r>
            <a:r>
              <a:rPr lang="en-US" altLang="ja-JP" dirty="0">
                <a:solidFill>
                  <a:schemeClr val="tx1"/>
                </a:solidFill>
              </a:rPr>
              <a:t>74</a:t>
            </a:r>
            <a:r>
              <a:rPr lang="ja-JP" altLang="en-US" dirty="0">
                <a:solidFill>
                  <a:schemeClr val="tx1"/>
                </a:solidFill>
              </a:rPr>
              <a:t>歳の女性を対象に毎週</a:t>
            </a:r>
            <a:r>
              <a:rPr lang="en-US" altLang="ja-JP" dirty="0">
                <a:solidFill>
                  <a:schemeClr val="tx1"/>
                </a:solidFill>
              </a:rPr>
              <a:t>1</a:t>
            </a:r>
            <a:r>
              <a:rPr lang="ja-JP" altLang="en-US" dirty="0">
                <a:solidFill>
                  <a:schemeClr val="tx1"/>
                </a:solidFill>
              </a:rPr>
              <a:t>回</a:t>
            </a:r>
            <a:r>
              <a:rPr lang="en-US" altLang="ja-JP" dirty="0">
                <a:solidFill>
                  <a:schemeClr val="tx1"/>
                </a:solidFill>
              </a:rPr>
              <a:t>1</a:t>
            </a:r>
            <a:r>
              <a:rPr lang="ja-JP" altLang="en-US" dirty="0">
                <a:solidFill>
                  <a:schemeClr val="tx1"/>
                </a:solidFill>
              </a:rPr>
              <a:t>時間の訪問によるヒーリングタッチの評価を毎月</a:t>
            </a:r>
            <a:r>
              <a:rPr lang="en-US" altLang="ja-JP" dirty="0">
                <a:solidFill>
                  <a:schemeClr val="tx1"/>
                </a:solidFill>
              </a:rPr>
              <a:t>1</a:t>
            </a:r>
            <a:r>
              <a:rPr lang="ja-JP" altLang="en-US" dirty="0">
                <a:solidFill>
                  <a:schemeClr val="tx1"/>
                </a:solidFill>
              </a:rPr>
              <a:t>回行い、その変化を検討した</a:t>
            </a:r>
            <a:r>
              <a:rPr lang="ja-JP" altLang="en-US" dirty="0" smtClean="0">
                <a:solidFill>
                  <a:schemeClr val="tx1"/>
                </a:solidFill>
              </a:rPr>
              <a:t>。</a:t>
            </a:r>
            <a:endParaRPr lang="en-US" altLang="ja-JP" dirty="0" smtClean="0">
              <a:solidFill>
                <a:schemeClr val="tx1"/>
              </a:solidFill>
            </a:endParaRPr>
          </a:p>
          <a:p>
            <a:endParaRPr lang="en-US" altLang="ja-JP" dirty="0" smtClean="0">
              <a:solidFill>
                <a:schemeClr val="tx1"/>
              </a:solidFill>
            </a:endParaRPr>
          </a:p>
          <a:p>
            <a:r>
              <a:rPr lang="en-US" altLang="ja-JP" dirty="0" smtClean="0">
                <a:solidFill>
                  <a:schemeClr val="tx1"/>
                </a:solidFill>
              </a:rPr>
              <a:t>【</a:t>
            </a:r>
            <a:r>
              <a:rPr lang="ja-JP" altLang="en-US" dirty="0">
                <a:solidFill>
                  <a:schemeClr val="tx1"/>
                </a:solidFill>
              </a:rPr>
              <a:t>結果</a:t>
            </a:r>
            <a:r>
              <a:rPr lang="en-US" altLang="ja-JP" dirty="0">
                <a:solidFill>
                  <a:schemeClr val="tx1"/>
                </a:solidFill>
              </a:rPr>
              <a:t>】</a:t>
            </a:r>
            <a:r>
              <a:rPr lang="ja-JP" altLang="en-US" dirty="0">
                <a:solidFill>
                  <a:schemeClr val="tx1"/>
                </a:solidFill>
              </a:rPr>
              <a:t>筋肉の拘縮の緩和、精神的リラクゼーションの進展、不眠の改善、の３つの効果が顕著に見られた</a:t>
            </a:r>
            <a:r>
              <a:rPr lang="ja-JP" altLang="en-US" dirty="0" smtClean="0">
                <a:solidFill>
                  <a:schemeClr val="tx1"/>
                </a:solidFill>
              </a:rPr>
              <a:t>。</a:t>
            </a:r>
            <a:endParaRPr lang="en-US" altLang="ja-JP" dirty="0" smtClean="0">
              <a:solidFill>
                <a:schemeClr val="tx1"/>
              </a:solidFill>
            </a:endParaRPr>
          </a:p>
          <a:p>
            <a:endParaRPr lang="en-US" altLang="ja-JP" dirty="0" smtClean="0">
              <a:solidFill>
                <a:schemeClr val="tx1"/>
              </a:solidFill>
            </a:endParaRPr>
          </a:p>
          <a:p>
            <a:r>
              <a:rPr lang="en-US" altLang="ja-JP" dirty="0" smtClean="0">
                <a:solidFill>
                  <a:schemeClr val="tx1"/>
                </a:solidFill>
              </a:rPr>
              <a:t>【</a:t>
            </a:r>
            <a:r>
              <a:rPr lang="ja-JP" altLang="en-US" dirty="0">
                <a:solidFill>
                  <a:schemeClr val="tx1"/>
                </a:solidFill>
              </a:rPr>
              <a:t>考察</a:t>
            </a:r>
            <a:r>
              <a:rPr lang="en-US" altLang="ja-JP" dirty="0">
                <a:solidFill>
                  <a:schemeClr val="tx1"/>
                </a:solidFill>
              </a:rPr>
              <a:t>】</a:t>
            </a:r>
            <a:r>
              <a:rPr lang="ja-JP" altLang="en-US" dirty="0">
                <a:solidFill>
                  <a:schemeClr val="tx1"/>
                </a:solidFill>
              </a:rPr>
              <a:t>身体と、心理と、生活習慣の改善という、</a:t>
            </a:r>
            <a:r>
              <a:rPr lang="en-US" altLang="ja-JP" dirty="0">
                <a:solidFill>
                  <a:schemeClr val="tx1"/>
                </a:solidFill>
              </a:rPr>
              <a:t>3</a:t>
            </a:r>
            <a:r>
              <a:rPr lang="ja-JP" altLang="en-US" dirty="0" err="1">
                <a:solidFill>
                  <a:schemeClr val="tx1"/>
                </a:solidFill>
              </a:rPr>
              <a:t>つの</a:t>
            </a:r>
            <a:r>
              <a:rPr lang="ja-JP" altLang="en-US" dirty="0">
                <a:solidFill>
                  <a:schemeClr val="tx1"/>
                </a:solidFill>
              </a:rPr>
              <a:t>側面でヒーリングタッチの効果が確認できた。</a:t>
            </a:r>
          </a:p>
          <a:p>
            <a:endParaRPr kumimoji="1" lang="ja-JP" altLang="en-US" dirty="0"/>
          </a:p>
        </p:txBody>
      </p:sp>
    </p:spTree>
    <p:extLst>
      <p:ext uri="{BB962C8B-B14F-4D97-AF65-F5344CB8AC3E}">
        <p14:creationId xmlns:p14="http://schemas.microsoft.com/office/powerpoint/2010/main" val="1000150279"/>
      </p:ext>
    </p:extLst>
  </p:cSld>
  <p:clrMapOvr>
    <a:masterClrMapping/>
  </p:clrMapOvr>
  <mc:AlternateContent xmlns:mc="http://schemas.openxmlformats.org/markup-compatibility/2006" xmlns:p14="http://schemas.microsoft.com/office/powerpoint/2010/main">
    <mc:Choice Requires="p14">
      <p:transition spd="slow" p14:dur="2000" advTm="30380"/>
    </mc:Choice>
    <mc:Fallback xmlns="">
      <p:transition spd="slow" advTm="3038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9468" y="0"/>
            <a:ext cx="9323483" cy="6858000"/>
          </a:xfrm>
          <a:prstGeom prst="rect">
            <a:avLst/>
          </a:prstGeom>
        </p:spPr>
      </p:pic>
      <p:sp>
        <p:nvSpPr>
          <p:cNvPr id="5" name="タイトル 2"/>
          <p:cNvSpPr txBox="1">
            <a:spLocks/>
          </p:cNvSpPr>
          <p:nvPr/>
        </p:nvSpPr>
        <p:spPr>
          <a:xfrm>
            <a:off x="179512" y="5193196"/>
            <a:ext cx="9145016" cy="1224136"/>
          </a:xfrm>
          <a:prstGeom prst="rect">
            <a:avLst/>
          </a:prstGeom>
        </p:spPr>
        <p:txBody>
          <a:bodyPr vert="horz" anchor="b">
            <a:normAutofit fontScale="92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r>
              <a:rPr lang="ja-JP" altLang="en-US" sz="3200" b="1" dirty="0" smtClean="0">
                <a:solidFill>
                  <a:srgbClr val="FF66CC"/>
                </a:solidFill>
              </a:rPr>
              <a:t>クライアントとそれに関わる全ての人が、</a:t>
            </a:r>
            <a:r>
              <a:rPr lang="en-US" altLang="ja-JP" sz="3200" b="1" dirty="0" smtClean="0">
                <a:solidFill>
                  <a:srgbClr val="FF66CC"/>
                </a:solidFill>
              </a:rPr>
              <a:t/>
            </a:r>
            <a:br>
              <a:rPr lang="en-US" altLang="ja-JP" sz="3200" b="1" dirty="0" smtClean="0">
                <a:solidFill>
                  <a:srgbClr val="FF66CC"/>
                </a:solidFill>
              </a:rPr>
            </a:br>
            <a:r>
              <a:rPr lang="ja-JP" altLang="en-US" sz="3200" b="1" dirty="0" smtClean="0">
                <a:solidFill>
                  <a:srgbClr val="FF66CC"/>
                </a:solidFill>
              </a:rPr>
              <a:t>安心感と感謝の気持ちを持ち続けられるような</a:t>
            </a:r>
            <a:endParaRPr lang="en-US" altLang="ja-JP" sz="3200" b="1" dirty="0" smtClean="0">
              <a:solidFill>
                <a:srgbClr val="FF66CC"/>
              </a:solidFill>
            </a:endParaRPr>
          </a:p>
          <a:p>
            <a:r>
              <a:rPr lang="ja-JP" altLang="en-US" sz="3200" b="1" dirty="0" smtClean="0">
                <a:solidFill>
                  <a:srgbClr val="FF66CC"/>
                </a:solidFill>
              </a:rPr>
              <a:t>ケアを提供していきます。</a:t>
            </a:r>
            <a:endParaRPr lang="ja-JP" altLang="en-US" sz="3200" b="1" dirty="0">
              <a:solidFill>
                <a:srgbClr val="FF66CC"/>
              </a:solidFill>
            </a:endParaRPr>
          </a:p>
        </p:txBody>
      </p:sp>
      <p:sp>
        <p:nvSpPr>
          <p:cNvPr id="7" name="テキスト ボックス 6"/>
          <p:cNvSpPr txBox="1"/>
          <p:nvPr/>
        </p:nvSpPr>
        <p:spPr>
          <a:xfrm>
            <a:off x="467544" y="476672"/>
            <a:ext cx="8784976" cy="1008112"/>
          </a:xfrm>
          <a:prstGeom prst="rect">
            <a:avLst/>
          </a:prstGeom>
        </p:spPr>
        <p:txBody>
          <a:bodyPr vert="horz" wrap="square" rtlCol="0" anchor="b">
            <a:normAutofit fontScale="92500"/>
          </a:bodyPr>
          <a:lstStyle/>
          <a:p>
            <a:r>
              <a:rPr lang="ja-JP" altLang="en-US" sz="4500" dirty="0" smtClean="0">
                <a:solidFill>
                  <a:srgbClr val="FF66CC"/>
                </a:solidFill>
              </a:rPr>
              <a:t>ご清聴ありがとうございました！！</a:t>
            </a:r>
          </a:p>
        </p:txBody>
      </p:sp>
      <p:sp>
        <p:nvSpPr>
          <p:cNvPr id="8" name="スライド番号プレースホルダー 7"/>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20</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1892432494"/>
      </p:ext>
    </p:extLst>
  </p:cSld>
  <p:clrMapOvr>
    <a:masterClrMapping/>
  </p:clrMapOvr>
  <mc:AlternateContent xmlns:mc="http://schemas.openxmlformats.org/markup-compatibility/2006" xmlns:p14="http://schemas.microsoft.com/office/powerpoint/2010/main">
    <mc:Choice Requires="p14">
      <p:transition spd="slow" p14:dur="2000" advTm="22423"/>
    </mc:Choice>
    <mc:Fallback xmlns="">
      <p:transition spd="slow" advTm="2242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x-none" altLang="ja-JP" b="1" dirty="0" smtClean="0">
                <a:effectLst/>
              </a:rPr>
              <a:t> </a:t>
            </a:r>
            <a:r>
              <a:rPr lang="ja-JP" altLang="en-US" b="1" dirty="0" smtClean="0">
                <a:effectLst/>
              </a:rPr>
              <a:t>目　　的</a:t>
            </a:r>
            <a:r>
              <a:rPr lang="ja-JP" altLang="ja-JP" b="1" dirty="0">
                <a:effectLst/>
              </a:rPr>
              <a:t/>
            </a:r>
            <a:br>
              <a:rPr lang="ja-JP" altLang="ja-JP" b="1" dirty="0">
                <a:effectLst/>
              </a:rPr>
            </a:br>
            <a:endParaRPr kumimoji="1" lang="ja-JP" altLang="en-US" dirty="0"/>
          </a:p>
        </p:txBody>
      </p:sp>
      <p:sp>
        <p:nvSpPr>
          <p:cNvPr id="3" name="コンテンツ プレースホルダー 2"/>
          <p:cNvSpPr>
            <a:spLocks noGrp="1"/>
          </p:cNvSpPr>
          <p:nvPr>
            <p:ph idx="1"/>
          </p:nvPr>
        </p:nvSpPr>
        <p:spPr>
          <a:xfrm>
            <a:off x="179512" y="1097360"/>
            <a:ext cx="8496944" cy="5760640"/>
          </a:xfrm>
        </p:spPr>
        <p:txBody>
          <a:bodyPr>
            <a:normAutofit/>
          </a:bodyPr>
          <a:lstStyle/>
          <a:p>
            <a:pPr marL="0" lvl="0" indent="0">
              <a:spcAft>
                <a:spcPts val="300"/>
              </a:spcAft>
              <a:buClr>
                <a:srgbClr val="F14124">
                  <a:lumMod val="75000"/>
                </a:srgbClr>
              </a:buClr>
              <a:buSzPct val="130000"/>
              <a:buNone/>
            </a:pPr>
            <a:endParaRPr lang="en-US" altLang="ja-JP" sz="900" dirty="0">
              <a:solidFill>
                <a:prstClr val="black">
                  <a:lumMod val="75000"/>
                  <a:lumOff val="25000"/>
                </a:prstClr>
              </a:solidFill>
              <a:latin typeface="Trebuchet MS"/>
              <a:ea typeface="HGｺﾞｼｯｸM"/>
            </a:endParaRPr>
          </a:p>
          <a:p>
            <a:pPr marL="0" lvl="0" indent="0">
              <a:spcAft>
                <a:spcPts val="300"/>
              </a:spcAft>
              <a:buClr>
                <a:srgbClr val="F14124">
                  <a:lumMod val="75000"/>
                </a:srgbClr>
              </a:buClr>
              <a:buSzPct val="130000"/>
              <a:buNone/>
            </a:pPr>
            <a:r>
              <a:rPr lang="ja-JP" altLang="en-US" sz="3200" dirty="0">
                <a:solidFill>
                  <a:prstClr val="black">
                    <a:lumMod val="75000"/>
                    <a:lumOff val="25000"/>
                  </a:prstClr>
                </a:solidFill>
                <a:latin typeface="Trebuchet MS"/>
                <a:ea typeface="HGｺﾞｼｯｸM"/>
              </a:rPr>
              <a:t>　</a:t>
            </a:r>
            <a:r>
              <a:rPr lang="ja-JP" altLang="en-US" sz="3200" b="1" dirty="0">
                <a:solidFill>
                  <a:schemeClr val="tx1"/>
                </a:solidFill>
                <a:latin typeface="Trebuchet MS"/>
                <a:ea typeface="HGｺﾞｼｯｸM"/>
              </a:rPr>
              <a:t>ヒーリングタッチは、「</a:t>
            </a:r>
            <a:r>
              <a:rPr lang="en-US" altLang="ja-JP" sz="3200" b="1" dirty="0">
                <a:solidFill>
                  <a:schemeClr val="tx1"/>
                </a:solidFill>
                <a:latin typeface="Trebuchet MS"/>
                <a:ea typeface="HGｺﾞｼｯｸM"/>
              </a:rPr>
              <a:t>NANDA-Ⅰ</a:t>
            </a:r>
            <a:r>
              <a:rPr lang="ja-JP" altLang="en-US" sz="3200" b="1" dirty="0">
                <a:solidFill>
                  <a:schemeClr val="tx1"/>
                </a:solidFill>
                <a:latin typeface="Trebuchet MS"/>
                <a:ea typeface="HGｺﾞｼｯｸM"/>
              </a:rPr>
              <a:t>看護診断」に記載されている看護診断を基にプログラム化されています</a:t>
            </a:r>
            <a:r>
              <a:rPr lang="ja-JP" altLang="en-US" sz="3200" b="1" dirty="0" smtClean="0">
                <a:solidFill>
                  <a:schemeClr val="tx1"/>
                </a:solidFill>
                <a:latin typeface="Trebuchet MS"/>
                <a:ea typeface="HGｺﾞｼｯｸM"/>
              </a:rPr>
              <a:t>。</a:t>
            </a:r>
            <a:endParaRPr lang="en-US" altLang="ja-JP" sz="3200" b="1" dirty="0" smtClean="0">
              <a:solidFill>
                <a:schemeClr val="tx1"/>
              </a:solidFill>
              <a:latin typeface="Trebuchet MS"/>
              <a:ea typeface="HGｺﾞｼｯｸM"/>
            </a:endParaRPr>
          </a:p>
          <a:p>
            <a:pPr marL="0" lvl="0" indent="0">
              <a:spcAft>
                <a:spcPts val="300"/>
              </a:spcAft>
              <a:buClr>
                <a:srgbClr val="F14124">
                  <a:lumMod val="75000"/>
                </a:srgbClr>
              </a:buClr>
              <a:buSzPct val="130000"/>
              <a:buNone/>
            </a:pPr>
            <a:endParaRPr lang="en-US" altLang="ja-JP" sz="3200" b="1" dirty="0">
              <a:solidFill>
                <a:schemeClr val="tx1"/>
              </a:solidFill>
              <a:latin typeface="Trebuchet MS"/>
              <a:ea typeface="HGｺﾞｼｯｸM"/>
            </a:endParaRPr>
          </a:p>
          <a:p>
            <a:pPr marL="0" lvl="0" indent="0">
              <a:spcAft>
                <a:spcPts val="300"/>
              </a:spcAft>
              <a:buClr>
                <a:srgbClr val="F14124">
                  <a:lumMod val="75000"/>
                </a:srgbClr>
              </a:buClr>
              <a:buSzPct val="130000"/>
              <a:buNone/>
            </a:pPr>
            <a:r>
              <a:rPr lang="ja-JP" altLang="en-US" sz="3200" b="1" dirty="0">
                <a:solidFill>
                  <a:schemeClr val="tx1"/>
                </a:solidFill>
                <a:latin typeface="Trebuchet MS"/>
                <a:ea typeface="HGｺﾞｼｯｸM"/>
              </a:rPr>
              <a:t>　</a:t>
            </a:r>
            <a:r>
              <a:rPr lang="ja-JP" altLang="en-US" sz="3200" b="1" dirty="0" smtClean="0">
                <a:solidFill>
                  <a:schemeClr val="tx1"/>
                </a:solidFill>
                <a:latin typeface="Trebuchet MS"/>
                <a:ea typeface="HGｺﾞｼｯｸM"/>
              </a:rPr>
              <a:t>今回、パーキンソン氏病の患者さんへ訪問看護でヒーリングタッチ</a:t>
            </a:r>
            <a:r>
              <a:rPr lang="ja-JP" altLang="en-US" sz="3200" b="1" dirty="0">
                <a:solidFill>
                  <a:schemeClr val="tx1"/>
                </a:solidFill>
                <a:latin typeface="Trebuchet MS"/>
                <a:ea typeface="HGｺﾞｼｯｸM"/>
              </a:rPr>
              <a:t>を実施し、その効果を測定することにより、日本における在宅看護での緩和ケアとして有効性を検証するのが、本研究の目的です。</a:t>
            </a:r>
          </a:p>
          <a:p>
            <a:endParaRPr kumimoji="1" lang="ja-JP" altLang="en-US" b="1" dirty="0"/>
          </a:p>
        </p:txBody>
      </p:sp>
    </p:spTree>
    <p:extLst>
      <p:ext uri="{BB962C8B-B14F-4D97-AF65-F5344CB8AC3E}">
        <p14:creationId xmlns:p14="http://schemas.microsoft.com/office/powerpoint/2010/main" val="3109713795"/>
      </p:ext>
    </p:extLst>
  </p:cSld>
  <p:clrMapOvr>
    <a:masterClrMapping/>
  </p:clrMapOvr>
  <mc:AlternateContent xmlns:mc="http://schemas.openxmlformats.org/markup-compatibility/2006" xmlns:p14="http://schemas.microsoft.com/office/powerpoint/2010/main">
    <mc:Choice Requires="p14">
      <p:transition spd="slow" p14:dur="2000" advTm="23447"/>
    </mc:Choice>
    <mc:Fallback xmlns="">
      <p:transition spd="slow" advTm="2344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4</a:t>
            </a:fld>
            <a:endParaRPr lang="ja-JP" altLang="en-US" dirty="0">
              <a:solidFill>
                <a:prstClr val="black">
                  <a:lumMod val="50000"/>
                  <a:lumOff val="50000"/>
                </a:prstClr>
              </a:solidFill>
            </a:endParaRPr>
          </a:p>
        </p:txBody>
      </p:sp>
      <p:sp>
        <p:nvSpPr>
          <p:cNvPr id="3" name="コンテンツ プレースホルダー 2"/>
          <p:cNvSpPr>
            <a:spLocks noGrp="1"/>
          </p:cNvSpPr>
          <p:nvPr>
            <p:ph sz="quarter" idx="13"/>
          </p:nvPr>
        </p:nvSpPr>
        <p:spPr>
          <a:xfrm>
            <a:off x="107504" y="787936"/>
            <a:ext cx="8784976" cy="2209016"/>
          </a:xfrm>
        </p:spPr>
        <p:txBody>
          <a:bodyPr>
            <a:normAutofit/>
          </a:bodyPr>
          <a:lstStyle/>
          <a:p>
            <a:pPr>
              <a:buFont typeface="Arial" panose="020B0604020202020204" pitchFamily="34" charset="0"/>
              <a:buChar char="•"/>
            </a:pPr>
            <a:r>
              <a:rPr kumimoji="1" lang="ja-JP" altLang="en-US" sz="2400" b="1" dirty="0" smtClean="0"/>
              <a:t>看護師・理学士のジャネット・メンゲンによって、１９８９年にまとめられた、健康と癒しためのエネルギー療法です。</a:t>
            </a:r>
            <a:endParaRPr kumimoji="1" lang="en-US" altLang="ja-JP" sz="2400" b="1" dirty="0" smtClean="0"/>
          </a:p>
          <a:p>
            <a:pPr>
              <a:buFont typeface="Arial" panose="020B0604020202020204" pitchFamily="34" charset="0"/>
              <a:buChar char="•"/>
            </a:pPr>
            <a:r>
              <a:rPr lang="ja-JP" altLang="en-US" sz="2400" b="1" dirty="0" smtClean="0"/>
              <a:t>クライアントのエネルギーフィルド（オーラ）とエネルギーセンター（チャクラ）に、手を使ってエネルギーを導く、意識的で意図的なプロセス</a:t>
            </a:r>
            <a:r>
              <a:rPr lang="ja-JP" altLang="en-US" sz="2400" b="1" dirty="0"/>
              <a:t>です。</a:t>
            </a:r>
            <a:endParaRPr lang="en-US" altLang="ja-JP" sz="2400" b="1" dirty="0" smtClean="0"/>
          </a:p>
        </p:txBody>
      </p:sp>
      <p:sp>
        <p:nvSpPr>
          <p:cNvPr id="5" name="コンテンツ プレースホルダー 2"/>
          <p:cNvSpPr txBox="1">
            <a:spLocks/>
          </p:cNvSpPr>
          <p:nvPr/>
        </p:nvSpPr>
        <p:spPr>
          <a:xfrm>
            <a:off x="153112" y="2996952"/>
            <a:ext cx="8856984" cy="2880320"/>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a:buClr>
                <a:srgbClr val="FF0000"/>
              </a:buClr>
              <a:buFont typeface="Wingdings" panose="05000000000000000000" pitchFamily="2" charset="2"/>
              <a:buChar char="l"/>
            </a:pPr>
            <a:r>
              <a:rPr lang="ja-JP" altLang="en-US" b="1" dirty="0" smtClean="0">
                <a:solidFill>
                  <a:prstClr val="black"/>
                </a:solidFill>
              </a:rPr>
              <a:t>エネルギーフィールドをクリアにし、バランスさせ、活性化することで、私たちに</a:t>
            </a:r>
            <a:r>
              <a:rPr lang="ja-JP" altLang="en-US" b="1" dirty="0">
                <a:solidFill>
                  <a:prstClr val="black"/>
                </a:solidFill>
              </a:rPr>
              <a:t>備わって</a:t>
            </a:r>
            <a:r>
              <a:rPr lang="ja-JP" altLang="en-US" b="1" dirty="0" smtClean="0">
                <a:solidFill>
                  <a:prstClr val="black"/>
                </a:solidFill>
              </a:rPr>
              <a:t>いる癒しの力をサポートします。</a:t>
            </a:r>
            <a:endParaRPr lang="en-US" altLang="ja-JP" b="1" dirty="0" smtClean="0">
              <a:solidFill>
                <a:prstClr val="black"/>
              </a:solidFill>
            </a:endParaRPr>
          </a:p>
          <a:p>
            <a:pPr>
              <a:buClr>
                <a:srgbClr val="FF0000"/>
              </a:buClr>
              <a:buFont typeface="Wingdings" panose="05000000000000000000" pitchFamily="2" charset="2"/>
              <a:buChar char="l"/>
            </a:pPr>
            <a:r>
              <a:rPr lang="ja-JP" altLang="en-US" b="1" dirty="0" smtClean="0">
                <a:solidFill>
                  <a:prstClr val="black"/>
                </a:solidFill>
              </a:rPr>
              <a:t>緩和</a:t>
            </a:r>
            <a:r>
              <a:rPr lang="ja-JP" altLang="en-US" b="1" dirty="0">
                <a:solidFill>
                  <a:prstClr val="black"/>
                </a:solidFill>
              </a:rPr>
              <a:t>ケア</a:t>
            </a:r>
            <a:r>
              <a:rPr lang="ja-JP" altLang="en-US" b="1" dirty="0" smtClean="0">
                <a:solidFill>
                  <a:prstClr val="black"/>
                </a:solidFill>
              </a:rPr>
              <a:t>、リラクゼーション、痛みの軽減、術後ケア、精神医学、ホスピス、老人ケアなど様々な分野で活用され、あらゆる年齢の方に安全に行うことができます。</a:t>
            </a:r>
            <a:endParaRPr lang="en-US" altLang="ja-JP" b="1" dirty="0" smtClean="0">
              <a:solidFill>
                <a:prstClr val="black"/>
              </a:solidFill>
            </a:endParaRPr>
          </a:p>
          <a:p>
            <a:pPr>
              <a:buClr>
                <a:srgbClr val="FF0000"/>
              </a:buClr>
              <a:buFont typeface="Wingdings" panose="05000000000000000000" pitchFamily="2" charset="2"/>
              <a:buChar char="l"/>
            </a:pPr>
            <a:r>
              <a:rPr lang="ja-JP" altLang="en-US" b="1" dirty="0" smtClean="0">
                <a:solidFill>
                  <a:prstClr val="black"/>
                </a:solidFill>
              </a:rPr>
              <a:t>既存の医療と調和しながら、補完的、統合的に活用できます。</a:t>
            </a:r>
            <a:endParaRPr lang="en-US" altLang="ja-JP" b="1" dirty="0" smtClean="0">
              <a:solidFill>
                <a:prstClr val="black"/>
              </a:solidFill>
            </a:endParaRPr>
          </a:p>
          <a:p>
            <a:pPr marL="0" indent="0">
              <a:buClr>
                <a:srgbClr val="4E67C8"/>
              </a:buClr>
              <a:buNone/>
            </a:pPr>
            <a:endParaRPr lang="en-US" altLang="ja-JP" b="1" dirty="0" smtClean="0">
              <a:solidFill>
                <a:prstClr val="black"/>
              </a:solidFill>
            </a:endParaRPr>
          </a:p>
          <a:p>
            <a:pPr marL="0" indent="0">
              <a:buClr>
                <a:srgbClr val="4E67C8"/>
              </a:buClr>
              <a:buNone/>
            </a:pPr>
            <a:endParaRPr lang="ja-JP" altLang="en-US" sz="2000" b="1" dirty="0">
              <a:solidFill>
                <a:prstClr val="black"/>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1145" y="5733256"/>
            <a:ext cx="1296145" cy="95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043608" y="249676"/>
            <a:ext cx="4464496" cy="523220"/>
          </a:xfrm>
          <a:prstGeom prst="rect">
            <a:avLst/>
          </a:prstGeom>
          <a:noFill/>
        </p:spPr>
        <p:txBody>
          <a:bodyPr wrap="square" rtlCol="0">
            <a:spAutoFit/>
          </a:bodyPr>
          <a:lstStyle/>
          <a:p>
            <a:r>
              <a:rPr lang="ja-JP" altLang="en-US" sz="2800" b="1" dirty="0" smtClean="0">
                <a:solidFill>
                  <a:srgbClr val="FF0000"/>
                </a:solidFill>
              </a:rPr>
              <a:t>ヒーリングタッチとは</a:t>
            </a:r>
            <a:endParaRPr lang="ja-JP" altLang="en-US" sz="2800" b="1" dirty="0">
              <a:solidFill>
                <a:srgbClr val="FF0000"/>
              </a:solidFill>
            </a:endParaRPr>
          </a:p>
        </p:txBody>
      </p:sp>
    </p:spTree>
    <p:custDataLst>
      <p:tags r:id="rId1"/>
    </p:custDataLst>
    <p:extLst>
      <p:ext uri="{BB962C8B-B14F-4D97-AF65-F5344CB8AC3E}">
        <p14:creationId xmlns:p14="http://schemas.microsoft.com/office/powerpoint/2010/main" val="578437918"/>
      </p:ext>
    </p:extLst>
  </p:cSld>
  <p:clrMapOvr>
    <a:masterClrMapping/>
  </p:clrMapOvr>
  <mc:AlternateContent xmlns:mc="http://schemas.openxmlformats.org/markup-compatibility/2006" xmlns:p14="http://schemas.microsoft.com/office/powerpoint/2010/main">
    <mc:Choice Requires="p14">
      <p:transition spd="slow" p14:dur="2000" advTm="40650"/>
    </mc:Choice>
    <mc:Fallback xmlns="">
      <p:transition spd="slow" advTm="40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26655B3-52DA-4F00-8B7D-D0B42289EACD}" type="slidenum">
              <a:rPr kumimoji="1" lang="ja-JP" altLang="en-US" smtClean="0"/>
              <a:pPr/>
              <a:t>5</a:t>
            </a:fld>
            <a:endParaRPr kumimoji="1" lang="ja-JP" altLang="en-US" dirty="0"/>
          </a:p>
        </p:txBody>
      </p:sp>
      <p:sp>
        <p:nvSpPr>
          <p:cNvPr id="3" name="コンテンツ プレースホルダー 2"/>
          <p:cNvSpPr>
            <a:spLocks noGrp="1"/>
          </p:cNvSpPr>
          <p:nvPr>
            <p:ph sz="quarter" idx="13"/>
          </p:nvPr>
        </p:nvSpPr>
        <p:spPr>
          <a:xfrm>
            <a:off x="323528" y="666274"/>
            <a:ext cx="7128792" cy="6191726"/>
          </a:xfrm>
        </p:spPr>
        <p:txBody>
          <a:bodyPr>
            <a:noAutofit/>
          </a:bodyPr>
          <a:lstStyle/>
          <a:p>
            <a:pPr marL="45720" indent="0">
              <a:buNone/>
            </a:pPr>
            <a:r>
              <a:rPr lang="ja-JP" altLang="en-US" sz="2400" b="1" u="sng" dirty="0" smtClean="0"/>
              <a:t>エネルギーフィールド　混乱</a:t>
            </a:r>
            <a:endParaRPr lang="en-US" altLang="ja-JP" sz="2400" b="1" u="sng" dirty="0" smtClean="0"/>
          </a:p>
          <a:p>
            <a:pPr marL="45720" indent="0">
              <a:buNone/>
            </a:pPr>
            <a:r>
              <a:rPr lang="ja-JP" altLang="en-US" sz="2400" b="1" dirty="0" smtClean="0"/>
              <a:t>定義　（</a:t>
            </a:r>
            <a:r>
              <a:rPr lang="en-US" altLang="ja-JP" sz="2400" b="1" dirty="0" smtClean="0"/>
              <a:t>Definition</a:t>
            </a:r>
            <a:r>
              <a:rPr lang="ja-JP" altLang="en-US" sz="2400" b="1" dirty="0" smtClean="0"/>
              <a:t>）</a:t>
            </a:r>
            <a:endParaRPr lang="en-US" altLang="ja-JP" sz="2400" b="1" dirty="0"/>
          </a:p>
          <a:p>
            <a:pPr marL="45720" indent="0">
              <a:buNone/>
            </a:pPr>
            <a:r>
              <a:rPr lang="ja-JP" altLang="en-US" sz="2400" dirty="0"/>
              <a:t>身体</a:t>
            </a:r>
            <a:r>
              <a:rPr lang="en-US" altLang="ja-JP" sz="2400" dirty="0"/>
              <a:t>,</a:t>
            </a:r>
            <a:r>
              <a:rPr lang="ja-JP" altLang="en-US" sz="2400" dirty="0"/>
              <a:t>心</a:t>
            </a:r>
            <a:r>
              <a:rPr lang="en-US" altLang="ja-JP" sz="2400" dirty="0"/>
              <a:t>, </a:t>
            </a:r>
            <a:r>
              <a:rPr lang="ja-JP" altLang="en-US" sz="2400" dirty="0"/>
              <a:t>そして</a:t>
            </a:r>
            <a:r>
              <a:rPr lang="en-US" altLang="ja-JP" sz="2400" dirty="0"/>
              <a:t>/</a:t>
            </a:r>
            <a:r>
              <a:rPr lang="ja-JP" altLang="en-US" sz="2400" dirty="0"/>
              <a:t>または魂の不調和を生じる</a:t>
            </a:r>
            <a:r>
              <a:rPr lang="en-US" altLang="ja-JP" sz="2400" dirty="0"/>
              <a:t>, </a:t>
            </a:r>
            <a:r>
              <a:rPr lang="ja-JP" altLang="en-US" sz="2400" dirty="0"/>
              <a:t>人の実存をとりまく</a:t>
            </a:r>
            <a:r>
              <a:rPr lang="ja-JP" altLang="en-US" sz="2400" dirty="0" smtClean="0"/>
              <a:t>工</a:t>
            </a:r>
            <a:r>
              <a:rPr lang="ja-JP" altLang="en-US" sz="2400" dirty="0"/>
              <a:t>ネ</a:t>
            </a:r>
            <a:r>
              <a:rPr lang="ja-JP" altLang="en-US" sz="2400" dirty="0" smtClean="0"/>
              <a:t>ルギー</a:t>
            </a:r>
            <a:r>
              <a:rPr lang="ja-JP" altLang="en-US" sz="2400" dirty="0"/>
              <a:t>の流れの</a:t>
            </a:r>
            <a:r>
              <a:rPr lang="ja-JP" altLang="en-US" sz="2400" dirty="0" smtClean="0"/>
              <a:t>破綻</a:t>
            </a:r>
            <a:endParaRPr lang="en-US" altLang="ja-JP" sz="2400" dirty="0" smtClean="0"/>
          </a:p>
          <a:p>
            <a:pPr marL="45720" indent="0">
              <a:buNone/>
            </a:pPr>
            <a:endParaRPr lang="en-US" altLang="ja-JP" sz="2400" dirty="0" smtClean="0"/>
          </a:p>
          <a:p>
            <a:pPr marL="45720" indent="0">
              <a:buNone/>
            </a:pPr>
            <a:r>
              <a:rPr lang="ja-JP" altLang="en-US" sz="2400" b="1" dirty="0" smtClean="0"/>
              <a:t>診断指標　（</a:t>
            </a:r>
            <a:r>
              <a:rPr lang="en-US" altLang="ja-JP" sz="2400" b="1" dirty="0" smtClean="0"/>
              <a:t>Defining </a:t>
            </a:r>
            <a:r>
              <a:rPr lang="en-US" altLang="ja-JP" sz="2400" b="1" dirty="0" err="1" smtClean="0"/>
              <a:t>Characterlstics</a:t>
            </a:r>
            <a:r>
              <a:rPr lang="ja-JP" altLang="en-US" sz="2400" b="1" dirty="0" smtClean="0"/>
              <a:t>）</a:t>
            </a:r>
            <a:endParaRPr lang="en-US" altLang="ja-JP" sz="2400" b="1" dirty="0"/>
          </a:p>
          <a:p>
            <a:pPr marL="45720" indent="0">
              <a:buNone/>
            </a:pPr>
            <a:r>
              <a:rPr lang="ja-JP" altLang="en-US" sz="2400" dirty="0" smtClean="0"/>
              <a:t>以下のような</a:t>
            </a:r>
            <a:r>
              <a:rPr lang="ja-JP" altLang="en-US" sz="2400" dirty="0"/>
              <a:t>エネルギーの流れのパターンの変化</a:t>
            </a:r>
            <a:r>
              <a:rPr lang="ja-JP" altLang="en-US" sz="2400" dirty="0" smtClean="0"/>
              <a:t>の知覚</a:t>
            </a:r>
            <a:endParaRPr lang="en-US" altLang="ja-JP" sz="2400" dirty="0" smtClean="0"/>
          </a:p>
          <a:p>
            <a:pPr marL="45720" indent="0">
              <a:buNone/>
            </a:pPr>
            <a:r>
              <a:rPr lang="ja-JP" altLang="en-US" sz="2400" dirty="0" smtClean="0"/>
              <a:t>□ </a:t>
            </a:r>
            <a:r>
              <a:rPr lang="ja-JP" altLang="en-US" sz="2400" dirty="0"/>
              <a:t>運動</a:t>
            </a:r>
            <a:r>
              <a:rPr lang="en-US" altLang="ja-JP" sz="2400" dirty="0" smtClean="0"/>
              <a:t>(</a:t>
            </a:r>
            <a:r>
              <a:rPr lang="ja-JP" altLang="en-US" sz="2400" dirty="0" smtClean="0"/>
              <a:t>波動、</a:t>
            </a:r>
            <a:r>
              <a:rPr lang="en-US" altLang="ja-JP" sz="2400" dirty="0" smtClean="0"/>
              <a:t> </a:t>
            </a:r>
            <a:r>
              <a:rPr lang="ja-JP" altLang="en-US" sz="2400" dirty="0" smtClean="0"/>
              <a:t>スパイク、疼き、</a:t>
            </a:r>
            <a:r>
              <a:rPr lang="en-US" altLang="ja-JP" sz="2400" dirty="0" smtClean="0"/>
              <a:t>,</a:t>
            </a:r>
            <a:r>
              <a:rPr lang="ja-JP" altLang="en-US" sz="2400" dirty="0" smtClean="0"/>
              <a:t>濃度、流れ</a:t>
            </a:r>
            <a:r>
              <a:rPr lang="en-US" altLang="ja-JP" sz="2400" dirty="0" smtClean="0"/>
              <a:t>)</a:t>
            </a:r>
            <a:r>
              <a:rPr lang="ja-JP" altLang="en-US" sz="2400" dirty="0" smtClean="0"/>
              <a:t>　　□ </a:t>
            </a:r>
            <a:r>
              <a:rPr lang="ja-JP" altLang="en-US" sz="2400" dirty="0"/>
              <a:t>音</a:t>
            </a:r>
            <a:r>
              <a:rPr lang="en-US" altLang="ja-JP" sz="2400" dirty="0"/>
              <a:t>(</a:t>
            </a:r>
            <a:r>
              <a:rPr lang="ja-JP" altLang="en-US" sz="2400" dirty="0"/>
              <a:t>音色</a:t>
            </a:r>
            <a:r>
              <a:rPr lang="en-US" altLang="ja-JP" sz="2400" dirty="0"/>
              <a:t>, </a:t>
            </a:r>
            <a:r>
              <a:rPr lang="ja-JP" altLang="en-US" sz="2400" dirty="0"/>
              <a:t>言葉</a:t>
            </a:r>
            <a:r>
              <a:rPr lang="en-US" altLang="ja-JP" sz="2400" dirty="0"/>
              <a:t>)</a:t>
            </a:r>
          </a:p>
          <a:p>
            <a:pPr marL="45720" indent="0">
              <a:buNone/>
            </a:pPr>
            <a:r>
              <a:rPr lang="ja-JP" altLang="en-US" sz="2400" dirty="0"/>
              <a:t>□ 体温の変化</a:t>
            </a:r>
            <a:r>
              <a:rPr lang="en-US" altLang="ja-JP" sz="2400" dirty="0"/>
              <a:t>(</a:t>
            </a:r>
            <a:r>
              <a:rPr lang="ja-JP" altLang="en-US" sz="2400" dirty="0"/>
              <a:t>温感</a:t>
            </a:r>
            <a:r>
              <a:rPr lang="en-US" altLang="ja-JP" sz="2400" dirty="0"/>
              <a:t>,</a:t>
            </a:r>
            <a:r>
              <a:rPr lang="ja-JP" altLang="en-US" sz="2400" dirty="0"/>
              <a:t>冷感</a:t>
            </a:r>
            <a:r>
              <a:rPr lang="en-US" altLang="ja-JP" sz="2400" dirty="0" smtClean="0"/>
              <a:t>)</a:t>
            </a:r>
            <a:r>
              <a:rPr lang="ja-JP" altLang="en-US" sz="2400" dirty="0" smtClean="0"/>
              <a:t>　</a:t>
            </a:r>
            <a:r>
              <a:rPr lang="en-US" altLang="ja-JP" sz="2400" dirty="0" smtClean="0"/>
              <a:t> </a:t>
            </a:r>
            <a:r>
              <a:rPr lang="ja-JP" altLang="en-US" sz="2400" dirty="0"/>
              <a:t>□ 視党の変化</a:t>
            </a:r>
            <a:r>
              <a:rPr lang="en-US" altLang="ja-JP" sz="2400" dirty="0"/>
              <a:t>(</a:t>
            </a:r>
            <a:r>
              <a:rPr lang="ja-JP" altLang="en-US" sz="2400" dirty="0"/>
              <a:t>像</a:t>
            </a:r>
            <a:r>
              <a:rPr lang="en-US" altLang="ja-JP" sz="2400" dirty="0"/>
              <a:t>,</a:t>
            </a:r>
            <a:r>
              <a:rPr lang="ja-JP" altLang="en-US" sz="2400" dirty="0"/>
              <a:t>色調</a:t>
            </a:r>
            <a:r>
              <a:rPr lang="en-US" altLang="ja-JP" sz="2400" dirty="0"/>
              <a:t>)</a:t>
            </a:r>
          </a:p>
          <a:p>
            <a:pPr marL="45720" indent="0">
              <a:buNone/>
            </a:pPr>
            <a:r>
              <a:rPr lang="ja-JP" altLang="en-US" sz="2400" dirty="0" smtClean="0"/>
              <a:t>□ </a:t>
            </a:r>
            <a:r>
              <a:rPr lang="ja-JP" altLang="en-US" sz="2400" dirty="0"/>
              <a:t>場の破綻</a:t>
            </a:r>
            <a:r>
              <a:rPr lang="en-US" altLang="ja-JP" sz="2400" dirty="0"/>
              <a:t>(</a:t>
            </a:r>
            <a:r>
              <a:rPr lang="ja-JP" altLang="en-US" sz="2400" dirty="0"/>
              <a:t>エネルギーフィールド</a:t>
            </a:r>
            <a:r>
              <a:rPr lang="ja-JP" altLang="en-US" sz="2400" dirty="0" smtClean="0"/>
              <a:t>の欠如、裂け目</a:t>
            </a:r>
            <a:r>
              <a:rPr lang="en-US" altLang="ja-JP" sz="2400" dirty="0"/>
              <a:t>, </a:t>
            </a:r>
            <a:r>
              <a:rPr lang="ja-JP" altLang="en-US" sz="2400" dirty="0" smtClean="0"/>
              <a:t>スパイク、膨張、閉塞</a:t>
            </a:r>
            <a:r>
              <a:rPr lang="en-US" altLang="ja-JP" sz="2400" dirty="0"/>
              <a:t>, </a:t>
            </a:r>
            <a:r>
              <a:rPr lang="ja-JP" altLang="en-US" sz="2400" dirty="0" err="1"/>
              <a:t>うっ</a:t>
            </a:r>
            <a:r>
              <a:rPr lang="ja-JP" altLang="en-US" sz="2400" dirty="0" err="1" smtClean="0"/>
              <a:t>滞</a:t>
            </a:r>
            <a:r>
              <a:rPr lang="ja-JP" altLang="en-US" sz="2400" dirty="0" smtClean="0"/>
              <a:t>、流れ</a:t>
            </a:r>
            <a:r>
              <a:rPr lang="ja-JP" altLang="en-US" sz="2400" dirty="0"/>
              <a:t>の減少</a:t>
            </a:r>
            <a:r>
              <a:rPr lang="en-US" altLang="ja-JP" sz="2400" dirty="0" smtClean="0"/>
              <a:t>)</a:t>
            </a:r>
          </a:p>
          <a:p>
            <a:pPr marL="45720" indent="0">
              <a:buNone/>
            </a:pPr>
            <a:endParaRPr lang="en-US" altLang="ja-JP" sz="2400" dirty="0"/>
          </a:p>
        </p:txBody>
      </p:sp>
      <p:pic>
        <p:nvPicPr>
          <p:cNvPr id="2050" name="Picture 2" descr="C:\Users\amano\Downloads\5f9d2b1e089eb68b3b8c4ee192d43273\022093.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52320" y="1052736"/>
            <a:ext cx="1601366" cy="46712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827584" y="143054"/>
            <a:ext cx="4724370" cy="523220"/>
          </a:xfrm>
          <a:prstGeom prst="rect">
            <a:avLst/>
          </a:prstGeom>
          <a:noFill/>
        </p:spPr>
        <p:txBody>
          <a:bodyPr wrap="none" rtlCol="0">
            <a:spAutoFit/>
          </a:bodyPr>
          <a:lstStyle/>
          <a:p>
            <a:r>
              <a:rPr lang="ja-JP" altLang="en-US" sz="2800" b="1" dirty="0">
                <a:solidFill>
                  <a:srgbClr val="FF0000"/>
                </a:solidFill>
              </a:rPr>
              <a:t>ＮＡＮＤＡ－</a:t>
            </a:r>
            <a:r>
              <a:rPr lang="en-US" altLang="ja-JP" sz="2800" b="1" dirty="0">
                <a:solidFill>
                  <a:srgbClr val="FF0000"/>
                </a:solidFill>
              </a:rPr>
              <a:t>Ⅰ</a:t>
            </a:r>
            <a:r>
              <a:rPr lang="ja-JP" altLang="en-US" sz="2800" b="1" dirty="0">
                <a:solidFill>
                  <a:srgbClr val="FF0000"/>
                </a:solidFill>
              </a:rPr>
              <a:t>の看護診断</a:t>
            </a:r>
            <a:r>
              <a:rPr lang="ja-JP" altLang="en-US" dirty="0"/>
              <a:t>　</a:t>
            </a:r>
            <a:endParaRPr kumimoji="1" lang="ja-JP" altLang="en-US" dirty="0"/>
          </a:p>
        </p:txBody>
      </p:sp>
    </p:spTree>
    <p:custDataLst>
      <p:tags r:id="rId1"/>
    </p:custDataLst>
    <p:extLst>
      <p:ext uri="{BB962C8B-B14F-4D97-AF65-F5344CB8AC3E}">
        <p14:creationId xmlns:p14="http://schemas.microsoft.com/office/powerpoint/2010/main" val="2407746658"/>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6655B3-52DA-4F00-8B7D-D0B42289EACD}" type="slidenum">
              <a:rPr lang="ja-JP" altLang="en-US" smtClean="0">
                <a:solidFill>
                  <a:prstClr val="black">
                    <a:lumMod val="50000"/>
                    <a:lumOff val="50000"/>
                  </a:prstClr>
                </a:solidFill>
              </a:rPr>
              <a:pPr/>
              <a:t>6</a:t>
            </a:fld>
            <a:endParaRPr lang="ja-JP" altLang="en-US" dirty="0">
              <a:solidFill>
                <a:prstClr val="black">
                  <a:lumMod val="50000"/>
                  <a:lumOff val="50000"/>
                </a:prstClr>
              </a:solidFill>
            </a:endParaRPr>
          </a:p>
        </p:txBody>
      </p:sp>
      <p:sp>
        <p:nvSpPr>
          <p:cNvPr id="5" name="コンテンツ プレースホルダー 2"/>
          <p:cNvSpPr>
            <a:spLocks noGrp="1"/>
          </p:cNvSpPr>
          <p:nvPr>
            <p:ph sz="quarter" idx="13"/>
          </p:nvPr>
        </p:nvSpPr>
        <p:spPr>
          <a:xfrm>
            <a:off x="323528" y="692696"/>
            <a:ext cx="8352928" cy="5688632"/>
          </a:xfrm>
        </p:spPr>
        <p:txBody>
          <a:bodyPr>
            <a:noAutofit/>
          </a:bodyPr>
          <a:lstStyle/>
          <a:p>
            <a:pPr marL="45720" indent="0">
              <a:buNone/>
            </a:pPr>
            <a:r>
              <a:rPr lang="ja-JP" altLang="en-US" sz="2400" b="1" dirty="0" smtClean="0"/>
              <a:t>関連因子（</a:t>
            </a:r>
            <a:r>
              <a:rPr lang="en-US" altLang="ja-JP" sz="2400" b="1" dirty="0" smtClean="0"/>
              <a:t>Related Factors</a:t>
            </a:r>
            <a:r>
              <a:rPr lang="ja-JP" altLang="en-US" sz="2400" b="1" dirty="0" smtClean="0"/>
              <a:t>）</a:t>
            </a:r>
            <a:endParaRPr lang="en-US" altLang="ja-JP" sz="2400" b="1" dirty="0" smtClean="0"/>
          </a:p>
          <a:p>
            <a:pPr marL="45720" indent="0">
              <a:buNone/>
            </a:pPr>
            <a:r>
              <a:rPr lang="ja-JP" altLang="en-US" sz="2400" dirty="0"/>
              <a:t>以下</a:t>
            </a:r>
            <a:r>
              <a:rPr lang="ja-JP" altLang="en-US" sz="2400" dirty="0" smtClean="0"/>
              <a:t>に引き続いて</a:t>
            </a:r>
            <a:r>
              <a:rPr lang="ja-JP" altLang="en-US" sz="2400" dirty="0"/>
              <a:t>起こるエネルギーの流れの緩慢化また</a:t>
            </a:r>
            <a:r>
              <a:rPr lang="ja-JP" altLang="en-US" sz="2400" dirty="0" smtClean="0"/>
              <a:t>は阻止</a:t>
            </a:r>
            <a:endParaRPr lang="en-US" altLang="ja-JP" sz="2400" dirty="0" smtClean="0"/>
          </a:p>
          <a:p>
            <a:pPr marL="45720" indent="0">
              <a:buNone/>
            </a:pPr>
            <a:r>
              <a:rPr lang="en-US" altLang="ja-JP" sz="2400" dirty="0" smtClean="0"/>
              <a:t>〈</a:t>
            </a:r>
            <a:r>
              <a:rPr lang="ja-JP" altLang="en-US" sz="2400" dirty="0" smtClean="0"/>
              <a:t>成熟</a:t>
            </a:r>
            <a:r>
              <a:rPr lang="ja-JP" altLang="en-US" sz="2400" dirty="0"/>
              <a:t>因子</a:t>
            </a:r>
            <a:r>
              <a:rPr lang="en-US" altLang="ja-JP" sz="2400" dirty="0"/>
              <a:t>〉</a:t>
            </a:r>
          </a:p>
          <a:p>
            <a:pPr marL="45720" indent="0">
              <a:buNone/>
            </a:pPr>
            <a:r>
              <a:rPr lang="ja-JP" altLang="en-US" sz="2400" dirty="0"/>
              <a:t>□ 年齢に相応した</a:t>
            </a:r>
            <a:r>
              <a:rPr lang="ja-JP" altLang="en-US" sz="2400" dirty="0" smtClean="0"/>
              <a:t>発達上の危機　　□ 年齢に相応した発達上の困難</a:t>
            </a:r>
            <a:endParaRPr lang="en-US" altLang="ja-JP" sz="2400" dirty="0" smtClean="0"/>
          </a:p>
          <a:p>
            <a:pPr marL="45720" indent="0">
              <a:buNone/>
            </a:pPr>
            <a:r>
              <a:rPr lang="en-US" altLang="ja-JP" sz="2400" dirty="0" smtClean="0"/>
              <a:t>〈</a:t>
            </a:r>
            <a:r>
              <a:rPr lang="ja-JP" altLang="en-US" sz="2400" dirty="0" smtClean="0"/>
              <a:t>病態生理学的因子</a:t>
            </a:r>
            <a:r>
              <a:rPr lang="en-US" altLang="ja-JP" sz="2400" dirty="0" smtClean="0"/>
              <a:t>〉</a:t>
            </a:r>
          </a:p>
          <a:p>
            <a:pPr marL="45720" indent="0">
              <a:buNone/>
            </a:pPr>
            <a:r>
              <a:rPr lang="ja-JP" altLang="en-US" sz="2400" dirty="0" smtClean="0"/>
              <a:t>□病　□妊娠　□ </a:t>
            </a:r>
            <a:r>
              <a:rPr lang="ja-JP" altLang="en-US" sz="2400" dirty="0"/>
              <a:t>身体損傷</a:t>
            </a:r>
          </a:p>
          <a:p>
            <a:pPr marL="45720" indent="0">
              <a:buNone/>
            </a:pPr>
            <a:r>
              <a:rPr lang="en-US" altLang="ja-JP" sz="2400" dirty="0" smtClean="0"/>
              <a:t>〈</a:t>
            </a:r>
            <a:r>
              <a:rPr lang="ja-JP" altLang="en-US" sz="2400" dirty="0" smtClean="0"/>
              <a:t>状況的</a:t>
            </a:r>
            <a:r>
              <a:rPr lang="ja-JP" altLang="en-US" sz="2400" dirty="0"/>
              <a:t>因子</a:t>
            </a:r>
            <a:r>
              <a:rPr lang="en-US" altLang="ja-JP" sz="2400" dirty="0"/>
              <a:t>〉</a:t>
            </a:r>
          </a:p>
          <a:p>
            <a:pPr marL="45720" indent="0">
              <a:buNone/>
            </a:pPr>
            <a:r>
              <a:rPr lang="ja-JP" altLang="en-US" sz="2400" dirty="0"/>
              <a:t>□ </a:t>
            </a:r>
            <a:r>
              <a:rPr lang="ja-JP" altLang="en-US" sz="2400" dirty="0" smtClean="0"/>
              <a:t>不安　□悲嘆　□恐怖　□疼痛</a:t>
            </a:r>
            <a:endParaRPr lang="ja-JP" altLang="en-US" sz="2400" dirty="0"/>
          </a:p>
          <a:p>
            <a:pPr marL="45720" indent="0">
              <a:buNone/>
            </a:pPr>
            <a:r>
              <a:rPr lang="en-US" altLang="ja-JP" sz="2400" dirty="0" smtClean="0"/>
              <a:t>〈</a:t>
            </a:r>
            <a:r>
              <a:rPr lang="ja-JP" altLang="en-US" sz="2400" dirty="0" smtClean="0"/>
              <a:t>治療</a:t>
            </a:r>
            <a:r>
              <a:rPr lang="ja-JP" altLang="en-US" sz="2400" dirty="0"/>
              <a:t>関連因子</a:t>
            </a:r>
            <a:r>
              <a:rPr lang="en-US" altLang="ja-JP" sz="2400" dirty="0"/>
              <a:t>〉</a:t>
            </a:r>
          </a:p>
          <a:p>
            <a:pPr marL="45720" indent="0">
              <a:buNone/>
            </a:pPr>
            <a:r>
              <a:rPr lang="ja-JP" altLang="en-US" sz="2400" dirty="0" smtClean="0"/>
              <a:t>□化学療法　□出産　□体動不能　□周手術期の経験</a:t>
            </a:r>
            <a:endParaRPr lang="en-US" altLang="ja-JP" sz="2400" dirty="0" smtClean="0"/>
          </a:p>
        </p:txBody>
      </p:sp>
    </p:spTree>
    <p:extLst>
      <p:ext uri="{BB962C8B-B14F-4D97-AF65-F5344CB8AC3E}">
        <p14:creationId xmlns:p14="http://schemas.microsoft.com/office/powerpoint/2010/main" val="87497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6" dur="500"/>
                                        <p:tgtEl>
                                          <p:spTgt spid="5">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9" dur="500"/>
                                        <p:tgtEl>
                                          <p:spTgt spid="5">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5" dur="500"/>
                                        <p:tgtEl>
                                          <p:spTgt spid="5">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8" dur="500"/>
                                        <p:tgtEl>
                                          <p:spTgt spid="5">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1" dur="500"/>
                                        <p:tgtEl>
                                          <p:spTgt spid="5">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randombar(horizontal)">
                                      <p:cBhvr>
                                        <p:cTn id="3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effectLst/>
              </a:rPr>
              <a:t>　</a:t>
            </a:r>
            <a:r>
              <a:rPr lang="ja-JP" altLang="ja-JP" b="1" dirty="0">
                <a:effectLst/>
              </a:rPr>
              <a:t>倫理的配慮</a:t>
            </a:r>
            <a:endParaRPr lang="ja-JP" altLang="ja-JP" dirty="0">
              <a:effectLst/>
            </a:endParaRPr>
          </a:p>
        </p:txBody>
      </p:sp>
      <p:sp>
        <p:nvSpPr>
          <p:cNvPr id="3" name="コンテンツ プレースホルダー 2"/>
          <p:cNvSpPr>
            <a:spLocks noGrp="1"/>
          </p:cNvSpPr>
          <p:nvPr>
            <p:ph idx="1"/>
          </p:nvPr>
        </p:nvSpPr>
        <p:spPr/>
        <p:txBody>
          <a:bodyPr>
            <a:noAutofit/>
          </a:bodyPr>
          <a:lstStyle/>
          <a:p>
            <a:r>
              <a:rPr lang="ja-JP" altLang="ja-JP" sz="2800" dirty="0">
                <a:solidFill>
                  <a:schemeClr val="tx1"/>
                </a:solidFill>
              </a:rPr>
              <a:t>研究対象者には研究の目的と調査結果の情報を資料とすること、研究発表では個人が特定されないことを説明し研究以外の目的では使用しない事、研究への参加は自由であり、いつでも参加を中止できることを説明し、協力への同意の署名を得た</a:t>
            </a:r>
            <a:r>
              <a:rPr lang="ja-JP" altLang="ja-JP" sz="2800" dirty="0" smtClean="0">
                <a:solidFill>
                  <a:schemeClr val="tx1"/>
                </a:solidFill>
              </a:rPr>
              <a:t>。</a:t>
            </a:r>
            <a:endParaRPr lang="en-US" altLang="ja-JP" sz="2800" dirty="0" smtClean="0">
              <a:solidFill>
                <a:schemeClr val="tx1"/>
              </a:solidFill>
            </a:endParaRPr>
          </a:p>
          <a:p>
            <a:endParaRPr lang="en-US" altLang="ja-JP" sz="2800" dirty="0">
              <a:solidFill>
                <a:schemeClr val="tx1"/>
              </a:solidFill>
            </a:endParaRPr>
          </a:p>
          <a:p>
            <a:r>
              <a:rPr lang="ja-JP" altLang="ja-JP" sz="2800" dirty="0" smtClean="0">
                <a:solidFill>
                  <a:schemeClr val="tx1"/>
                </a:solidFill>
              </a:rPr>
              <a:t>実施</a:t>
            </a:r>
            <a:r>
              <a:rPr lang="ja-JP" altLang="ja-JP" sz="2800" dirty="0">
                <a:solidFill>
                  <a:schemeClr val="tx1"/>
                </a:solidFill>
              </a:rPr>
              <a:t>においては、ヒーリングタッチ・インターナショナルによって承認されている基準と倫理に沿って実践を行った。</a:t>
            </a:r>
          </a:p>
          <a:p>
            <a:r>
              <a:rPr lang="en-US" altLang="ja-JP" sz="2800" dirty="0"/>
              <a:t> </a:t>
            </a:r>
            <a:endParaRPr lang="ja-JP" altLang="ja-JP" sz="2800" dirty="0"/>
          </a:p>
        </p:txBody>
      </p:sp>
    </p:spTree>
    <p:extLst>
      <p:ext uri="{BB962C8B-B14F-4D97-AF65-F5344CB8AC3E}">
        <p14:creationId xmlns:p14="http://schemas.microsoft.com/office/powerpoint/2010/main" val="3414825472"/>
      </p:ext>
    </p:extLst>
  </p:cSld>
  <p:clrMapOvr>
    <a:masterClrMapping/>
  </p:clrMapOvr>
  <mc:AlternateContent xmlns:mc="http://schemas.openxmlformats.org/markup-compatibility/2006" xmlns:p14="http://schemas.microsoft.com/office/powerpoint/2010/main">
    <mc:Choice Requires="p14">
      <p:transition spd="slow" p14:dur="2000" advTm="29101"/>
    </mc:Choice>
    <mc:Fallback xmlns="">
      <p:transition spd="slow" advTm="291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病　　歴</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sz="2900" dirty="0">
                <a:solidFill>
                  <a:schemeClr val="tx1"/>
                </a:solidFill>
              </a:rPr>
              <a:t>74</a:t>
            </a:r>
            <a:r>
              <a:rPr lang="ja-JP" altLang="ja-JP" sz="2900" dirty="0">
                <a:solidFill>
                  <a:schemeClr val="tx1"/>
                </a:solidFill>
              </a:rPr>
              <a:t>歳　</a:t>
            </a:r>
            <a:r>
              <a:rPr lang="ja-JP" altLang="ja-JP" sz="2900" dirty="0" smtClean="0">
                <a:solidFill>
                  <a:schemeClr val="tx1"/>
                </a:solidFill>
              </a:rPr>
              <a:t>女性</a:t>
            </a:r>
            <a:r>
              <a:rPr lang="ja-JP" altLang="en-US" sz="2900" dirty="0">
                <a:solidFill>
                  <a:schemeClr val="tx1"/>
                </a:solidFill>
              </a:rPr>
              <a:t>　</a:t>
            </a:r>
            <a:r>
              <a:rPr lang="en-US" altLang="ja-JP" sz="2900" dirty="0" smtClean="0">
                <a:solidFill>
                  <a:schemeClr val="tx1"/>
                </a:solidFill>
              </a:rPr>
              <a:t>82</a:t>
            </a:r>
            <a:r>
              <a:rPr lang="ja-JP" altLang="ja-JP" sz="2900" dirty="0">
                <a:solidFill>
                  <a:schemeClr val="tx1"/>
                </a:solidFill>
              </a:rPr>
              <a:t>歳の夫と</a:t>
            </a:r>
            <a:r>
              <a:rPr lang="en-US" altLang="ja-JP" sz="2900" dirty="0">
                <a:solidFill>
                  <a:schemeClr val="tx1"/>
                </a:solidFill>
              </a:rPr>
              <a:t>2</a:t>
            </a:r>
            <a:r>
              <a:rPr lang="ja-JP" altLang="ja-JP" sz="2900" dirty="0">
                <a:solidFill>
                  <a:schemeClr val="tx1"/>
                </a:solidFill>
              </a:rPr>
              <a:t>人暮らし</a:t>
            </a:r>
            <a:r>
              <a:rPr lang="ja-JP" altLang="ja-JP" sz="2900" dirty="0" smtClean="0">
                <a:solidFill>
                  <a:schemeClr val="tx1"/>
                </a:solidFill>
              </a:rPr>
              <a:t>。</a:t>
            </a:r>
            <a:endParaRPr lang="en-US" altLang="ja-JP" sz="2900" dirty="0" smtClean="0">
              <a:solidFill>
                <a:schemeClr val="tx1"/>
              </a:solidFill>
            </a:endParaRPr>
          </a:p>
          <a:p>
            <a:r>
              <a:rPr lang="en-US" altLang="ja-JP" sz="2900" dirty="0" smtClean="0">
                <a:solidFill>
                  <a:schemeClr val="tx1"/>
                </a:solidFill>
              </a:rPr>
              <a:t>1980</a:t>
            </a:r>
            <a:r>
              <a:rPr lang="ja-JP" altLang="ja-JP" sz="2900" dirty="0">
                <a:solidFill>
                  <a:schemeClr val="tx1"/>
                </a:solidFill>
              </a:rPr>
              <a:t>年パーキンソン氏病発病、</a:t>
            </a:r>
            <a:r>
              <a:rPr lang="en-US" altLang="ja-JP" sz="2900" dirty="0">
                <a:solidFill>
                  <a:schemeClr val="tx1"/>
                </a:solidFill>
              </a:rPr>
              <a:t>1997</a:t>
            </a:r>
            <a:r>
              <a:rPr lang="ja-JP" altLang="ja-JP" sz="2900" dirty="0">
                <a:solidFill>
                  <a:schemeClr val="tx1"/>
                </a:solidFill>
              </a:rPr>
              <a:t>年定位脳</a:t>
            </a:r>
            <a:r>
              <a:rPr lang="ja-JP" altLang="ja-JP" sz="2900" dirty="0" smtClean="0">
                <a:solidFill>
                  <a:schemeClr val="tx1"/>
                </a:solidFill>
              </a:rPr>
              <a:t>手術</a:t>
            </a:r>
            <a:r>
              <a:rPr lang="ja-JP" altLang="en-US" sz="2900" dirty="0" smtClean="0">
                <a:solidFill>
                  <a:schemeClr val="tx1"/>
                </a:solidFill>
              </a:rPr>
              <a:t>。</a:t>
            </a:r>
            <a:endParaRPr lang="en-US" altLang="ja-JP" sz="2900" dirty="0" smtClean="0">
              <a:solidFill>
                <a:schemeClr val="tx1"/>
              </a:solidFill>
            </a:endParaRPr>
          </a:p>
          <a:p>
            <a:r>
              <a:rPr lang="en-US" altLang="ja-JP" sz="2900" dirty="0" smtClean="0">
                <a:solidFill>
                  <a:schemeClr val="tx1"/>
                </a:solidFill>
              </a:rPr>
              <a:t>On-off</a:t>
            </a:r>
            <a:r>
              <a:rPr lang="ja-JP" altLang="ja-JP" sz="2900" dirty="0">
                <a:solidFill>
                  <a:schemeClr val="tx1"/>
                </a:solidFill>
              </a:rPr>
              <a:t>身区幹ジストニアあり、振戦流涎がめだつ</a:t>
            </a:r>
            <a:r>
              <a:rPr lang="ja-JP" altLang="ja-JP" sz="2900" dirty="0" smtClean="0">
                <a:solidFill>
                  <a:schemeClr val="tx1"/>
                </a:solidFill>
              </a:rPr>
              <a:t>状況</a:t>
            </a:r>
            <a:endParaRPr lang="en-US" altLang="ja-JP" sz="2900" dirty="0" smtClean="0">
              <a:solidFill>
                <a:schemeClr val="tx1"/>
              </a:solidFill>
            </a:endParaRPr>
          </a:p>
          <a:p>
            <a:r>
              <a:rPr lang="en-US" altLang="ja-JP" sz="2900" dirty="0" smtClean="0">
                <a:solidFill>
                  <a:schemeClr val="tx1"/>
                </a:solidFill>
              </a:rPr>
              <a:t>2008</a:t>
            </a:r>
            <a:r>
              <a:rPr lang="ja-JP" altLang="ja-JP" sz="2900" dirty="0">
                <a:solidFill>
                  <a:schemeClr val="tx1"/>
                </a:solidFill>
              </a:rPr>
              <a:t>年</a:t>
            </a:r>
            <a:r>
              <a:rPr lang="en-US" altLang="ja-JP" sz="2900" dirty="0">
                <a:solidFill>
                  <a:schemeClr val="tx1"/>
                </a:solidFill>
              </a:rPr>
              <a:t>11</a:t>
            </a:r>
            <a:r>
              <a:rPr lang="ja-JP" altLang="ja-JP" sz="2900" dirty="0">
                <a:solidFill>
                  <a:schemeClr val="tx1"/>
                </a:solidFill>
              </a:rPr>
              <a:t>月に左、</a:t>
            </a:r>
            <a:r>
              <a:rPr lang="en-US" altLang="ja-JP" sz="2900" dirty="0">
                <a:solidFill>
                  <a:schemeClr val="tx1"/>
                </a:solidFill>
              </a:rPr>
              <a:t>2010</a:t>
            </a:r>
            <a:r>
              <a:rPr lang="ja-JP" altLang="ja-JP" sz="2900" dirty="0">
                <a:solidFill>
                  <a:schemeClr val="tx1"/>
                </a:solidFill>
              </a:rPr>
              <a:t>年</a:t>
            </a:r>
            <a:r>
              <a:rPr lang="en-US" altLang="ja-JP" sz="2900" dirty="0">
                <a:solidFill>
                  <a:schemeClr val="tx1"/>
                </a:solidFill>
              </a:rPr>
              <a:t>8</a:t>
            </a:r>
            <a:r>
              <a:rPr lang="ja-JP" altLang="ja-JP" sz="2900" dirty="0">
                <a:solidFill>
                  <a:schemeClr val="tx1"/>
                </a:solidFill>
              </a:rPr>
              <a:t>月に右大腿骨頸部骨折の</a:t>
            </a:r>
            <a:r>
              <a:rPr lang="ja-JP" altLang="ja-JP" sz="2900" dirty="0" smtClean="0">
                <a:solidFill>
                  <a:schemeClr val="tx1"/>
                </a:solidFill>
              </a:rPr>
              <a:t>手術</a:t>
            </a:r>
            <a:r>
              <a:rPr lang="ja-JP" altLang="en-US" sz="2900" dirty="0" smtClean="0">
                <a:solidFill>
                  <a:schemeClr val="tx1"/>
                </a:solidFill>
              </a:rPr>
              <a:t>、</a:t>
            </a:r>
            <a:r>
              <a:rPr lang="ja-JP" altLang="ja-JP" sz="2900" dirty="0" smtClean="0">
                <a:solidFill>
                  <a:schemeClr val="tx1"/>
                </a:solidFill>
              </a:rPr>
              <a:t>抗</a:t>
            </a:r>
            <a:r>
              <a:rPr lang="ja-JP" altLang="ja-JP" sz="2900" dirty="0">
                <a:solidFill>
                  <a:schemeClr val="tx1"/>
                </a:solidFill>
              </a:rPr>
              <a:t>パーキンソン病薬の副作用による幻視妄想が激しく、情緒不安定になることがあった</a:t>
            </a:r>
            <a:r>
              <a:rPr lang="ja-JP" altLang="ja-JP" sz="2900" dirty="0" smtClean="0">
                <a:solidFill>
                  <a:schemeClr val="tx1"/>
                </a:solidFill>
              </a:rPr>
              <a:t>。</a:t>
            </a:r>
            <a:endParaRPr lang="en-US" altLang="ja-JP" sz="2900" dirty="0" smtClean="0">
              <a:solidFill>
                <a:schemeClr val="tx1"/>
              </a:solidFill>
            </a:endParaRPr>
          </a:p>
          <a:p>
            <a:endParaRPr lang="en-US" altLang="ja-JP" sz="2900" dirty="0">
              <a:solidFill>
                <a:schemeClr val="tx1"/>
              </a:solidFill>
            </a:endParaRPr>
          </a:p>
          <a:p>
            <a:r>
              <a:rPr lang="ja-JP" altLang="ja-JP" sz="2900" dirty="0" smtClean="0">
                <a:solidFill>
                  <a:schemeClr val="tx1"/>
                </a:solidFill>
              </a:rPr>
              <a:t>ホーエンヤール</a:t>
            </a:r>
            <a:r>
              <a:rPr lang="ja-JP" altLang="ja-JP" sz="2900" dirty="0">
                <a:solidFill>
                  <a:schemeClr val="tx1"/>
                </a:solidFill>
              </a:rPr>
              <a:t>重症度</a:t>
            </a:r>
            <a:r>
              <a:rPr lang="en-US" altLang="ja-JP" sz="2900" dirty="0">
                <a:solidFill>
                  <a:schemeClr val="tx1"/>
                </a:solidFill>
              </a:rPr>
              <a:t>5</a:t>
            </a:r>
            <a:r>
              <a:rPr lang="ja-JP" altLang="ja-JP" sz="2900" dirty="0" err="1">
                <a:solidFill>
                  <a:schemeClr val="tx1"/>
                </a:solidFill>
              </a:rPr>
              <a:t>、</a:t>
            </a:r>
            <a:r>
              <a:rPr lang="ja-JP" altLang="ja-JP" sz="2900" dirty="0">
                <a:solidFill>
                  <a:schemeClr val="tx1"/>
                </a:solidFill>
              </a:rPr>
              <a:t>生活機能障害度</a:t>
            </a:r>
            <a:r>
              <a:rPr lang="en-US" altLang="ja-JP" sz="2900" dirty="0">
                <a:solidFill>
                  <a:schemeClr val="tx1"/>
                </a:solidFill>
              </a:rPr>
              <a:t>3</a:t>
            </a:r>
            <a:r>
              <a:rPr lang="ja-JP" altLang="ja-JP" sz="2900" dirty="0" err="1" smtClean="0">
                <a:solidFill>
                  <a:schemeClr val="tx1"/>
                </a:solidFill>
              </a:rPr>
              <a:t>、</a:t>
            </a:r>
            <a:endParaRPr lang="en-US" altLang="ja-JP" sz="2900" dirty="0" smtClean="0">
              <a:solidFill>
                <a:schemeClr val="tx1"/>
              </a:solidFill>
            </a:endParaRPr>
          </a:p>
          <a:p>
            <a:endParaRPr lang="en-US" altLang="ja-JP" sz="2900" dirty="0">
              <a:solidFill>
                <a:schemeClr val="tx1"/>
              </a:solidFill>
            </a:endParaRPr>
          </a:p>
          <a:p>
            <a:endParaRPr kumimoji="1" lang="ja-JP" altLang="en-US" dirty="0">
              <a:solidFill>
                <a:schemeClr val="tx1"/>
              </a:solidFill>
            </a:endParaRPr>
          </a:p>
        </p:txBody>
      </p:sp>
    </p:spTree>
    <p:extLst>
      <p:ext uri="{BB962C8B-B14F-4D97-AF65-F5344CB8AC3E}">
        <p14:creationId xmlns:p14="http://schemas.microsoft.com/office/powerpoint/2010/main" val="2807853607"/>
      </p:ext>
    </p:extLst>
  </p:cSld>
  <p:clrMapOvr>
    <a:masterClrMapping/>
  </p:clrMapOvr>
  <mc:AlternateContent xmlns:mc="http://schemas.openxmlformats.org/markup-compatibility/2006" xmlns:p14="http://schemas.microsoft.com/office/powerpoint/2010/main">
    <mc:Choice Requires="p14">
      <p:transition spd="slow" p14:dur="2000" advTm="48180"/>
    </mc:Choice>
    <mc:Fallback xmlns="">
      <p:transition spd="slow" advTm="4818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29600" cy="1008112"/>
          </a:xfrm>
        </p:spPr>
        <p:txBody>
          <a:bodyPr/>
          <a:lstStyle/>
          <a:p>
            <a:r>
              <a:rPr lang="ja-JP" altLang="en-US" dirty="0" smtClean="0"/>
              <a:t>症　　状</a:t>
            </a:r>
            <a:endParaRPr kumimoji="1" lang="ja-JP" altLang="en-US" dirty="0"/>
          </a:p>
        </p:txBody>
      </p:sp>
      <p:sp>
        <p:nvSpPr>
          <p:cNvPr id="3" name="コンテンツ プレースホルダー 2"/>
          <p:cNvSpPr>
            <a:spLocks noGrp="1"/>
          </p:cNvSpPr>
          <p:nvPr>
            <p:ph idx="1"/>
          </p:nvPr>
        </p:nvSpPr>
        <p:spPr>
          <a:xfrm>
            <a:off x="539552" y="1556792"/>
            <a:ext cx="8147248" cy="4752528"/>
          </a:xfrm>
        </p:spPr>
        <p:txBody>
          <a:bodyPr>
            <a:normAutofit/>
          </a:bodyPr>
          <a:lstStyle/>
          <a:p>
            <a:r>
              <a:rPr lang="ja-JP" altLang="ja-JP" sz="3600" dirty="0">
                <a:solidFill>
                  <a:prstClr val="black"/>
                </a:solidFill>
              </a:rPr>
              <a:t>頸部の張りが強く、痛みの訴えが</a:t>
            </a:r>
            <a:r>
              <a:rPr lang="ja-JP" altLang="ja-JP" sz="3600" dirty="0" smtClean="0">
                <a:solidFill>
                  <a:prstClr val="black"/>
                </a:solidFill>
              </a:rPr>
              <a:t>あった</a:t>
            </a:r>
            <a:endParaRPr lang="en-US" altLang="ja-JP" sz="3600" dirty="0" smtClean="0">
              <a:solidFill>
                <a:prstClr val="black"/>
              </a:solidFill>
            </a:endParaRPr>
          </a:p>
          <a:p>
            <a:endParaRPr lang="en-US" altLang="ja-JP" sz="3600" dirty="0">
              <a:solidFill>
                <a:prstClr val="black"/>
              </a:solidFill>
            </a:endParaRPr>
          </a:p>
          <a:p>
            <a:r>
              <a:rPr lang="ja-JP" altLang="ja-JP" sz="3600" dirty="0" smtClean="0">
                <a:solidFill>
                  <a:schemeClr val="tx1"/>
                </a:solidFill>
              </a:rPr>
              <a:t>嚥下</a:t>
            </a:r>
            <a:r>
              <a:rPr lang="ja-JP" altLang="ja-JP" sz="3600" dirty="0">
                <a:solidFill>
                  <a:schemeClr val="tx1"/>
                </a:solidFill>
              </a:rPr>
              <a:t>障害があり、食事摂取量は低下しがちであり、調子が悪い時はキザミ食での摂取ができずにラコール（半消化態栄養剤）で対応することもあった。</a:t>
            </a:r>
            <a:endParaRPr lang="en-US" altLang="ja-JP" sz="3600" dirty="0">
              <a:solidFill>
                <a:schemeClr val="tx1"/>
              </a:solidFill>
            </a:endParaRPr>
          </a:p>
          <a:p>
            <a:endParaRPr lang="en-US" altLang="ja-JP" sz="3600" dirty="0">
              <a:solidFill>
                <a:schemeClr val="tx1"/>
              </a:solidFill>
            </a:endParaRPr>
          </a:p>
          <a:p>
            <a:endParaRPr kumimoji="1" lang="ja-JP" altLang="en-US" sz="3600" dirty="0"/>
          </a:p>
        </p:txBody>
      </p:sp>
    </p:spTree>
    <p:extLst>
      <p:ext uri="{BB962C8B-B14F-4D97-AF65-F5344CB8AC3E}">
        <p14:creationId xmlns:p14="http://schemas.microsoft.com/office/powerpoint/2010/main" val="3241168957"/>
      </p:ext>
    </p:extLst>
  </p:cSld>
  <p:clrMapOvr>
    <a:masterClrMapping/>
  </p:clrMapOvr>
  <mc:AlternateContent xmlns:mc="http://schemas.openxmlformats.org/markup-compatibility/2006" xmlns:p14="http://schemas.microsoft.com/office/powerpoint/2010/main">
    <mc:Choice Requires="p14">
      <p:transition spd="slow" p14:dur="2000" advTm="26211"/>
    </mc:Choice>
    <mc:Fallback xmlns="">
      <p:transition spd="slow" advTm="2621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6.5|7.1|0.9|6.3|10.8"/>
</p:tagLst>
</file>

<file path=ppt/tags/tag2.xml><?xml version="1.0" encoding="utf-8"?>
<p:tagLst xmlns:a="http://schemas.openxmlformats.org/drawingml/2006/main" xmlns:r="http://schemas.openxmlformats.org/officeDocument/2006/relationships" xmlns:p="http://schemas.openxmlformats.org/presentationml/2006/main">
  <p:tag name="TIMING" val="|2.3|9.5|6.5"/>
</p:tagLst>
</file>

<file path=ppt/tags/tag3.xml><?xml version="1.0" encoding="utf-8"?>
<p:tagLst xmlns:a="http://schemas.openxmlformats.org/drawingml/2006/main" xmlns:r="http://schemas.openxmlformats.org/officeDocument/2006/relationships" xmlns:p="http://schemas.openxmlformats.org/presentationml/2006/main">
  <p:tag name="TIMING" val="|8.4|3.6|1|0.7|0.7|8.8|5.6|2.6|0.9|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bodyPr vert="horz" anchor="b">
        <a:normAutofit fontScale="25000" lnSpcReduction="20000"/>
      </a:bodyPr>
      <a:lstStyle>
        <a:defPPr>
          <a:defRPr sz="4500" dirty="0" smtClean="0">
            <a:solidFill>
              <a:srgbClr val="FF0000"/>
            </a:solidFill>
          </a:defRPr>
        </a:defPPr>
      </a:lstStyle>
    </a:txDef>
  </a:objectDefaults>
  <a:extraClrSchemeLst/>
</a:theme>
</file>

<file path=ppt/theme/theme3.xml><?xml version="1.0" encoding="utf-8"?>
<a:theme xmlns:a="http://schemas.openxmlformats.org/drawingml/2006/main" name="1_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bodyPr vert="horz" anchor="b">
        <a:normAutofit fontScale="25000" lnSpcReduction="20000"/>
      </a:bodyPr>
      <a:lstStyle>
        <a:defPPr>
          <a:defRPr sz="4500" dirty="0" smtClean="0">
            <a:solidFill>
              <a:srgbClr val="FF0000"/>
            </a:solidFill>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217</TotalTime>
  <Words>1410</Words>
  <Application>Microsoft Office PowerPoint</Application>
  <PresentationFormat>画面に合わせる (4:3)</PresentationFormat>
  <Paragraphs>353</Paragraphs>
  <Slides>20</Slides>
  <Notes>2</Notes>
  <HiddenSlides>0</HiddenSlides>
  <MMClips>0</MMClips>
  <ScaleCrop>false</ScaleCrop>
  <HeadingPairs>
    <vt:vector size="4" baseType="variant">
      <vt:variant>
        <vt:lpstr>テーマ</vt:lpstr>
      </vt:variant>
      <vt:variant>
        <vt:i4>3</vt:i4>
      </vt:variant>
      <vt:variant>
        <vt:lpstr>スライド タイトル</vt:lpstr>
      </vt:variant>
      <vt:variant>
        <vt:i4>20</vt:i4>
      </vt:variant>
    </vt:vector>
  </HeadingPairs>
  <TitlesOfParts>
    <vt:vector size="23" baseType="lpstr">
      <vt:lpstr>エグゼクティブ</vt:lpstr>
      <vt:lpstr>スリップストリーム</vt:lpstr>
      <vt:lpstr>1_スリップストリーム</vt:lpstr>
      <vt:lpstr>PowerPoint プレゼンテーション</vt:lpstr>
      <vt:lpstr>要　　旨</vt:lpstr>
      <vt:lpstr> 目　　的 </vt:lpstr>
      <vt:lpstr>PowerPoint プレゼンテーション</vt:lpstr>
      <vt:lpstr>PowerPoint プレゼンテーション</vt:lpstr>
      <vt:lpstr>PowerPoint プレゼンテーション</vt:lpstr>
      <vt:lpstr>　倫理的配慮</vt:lpstr>
      <vt:lpstr>病　　歴</vt:lpstr>
      <vt:lpstr>症　　状</vt:lpstr>
      <vt:lpstr>症　　　状　</vt:lpstr>
      <vt:lpstr>　方　　　法 </vt:lpstr>
      <vt:lpstr>結　　果</vt:lpstr>
      <vt:lpstr>結　　果</vt:lpstr>
      <vt:lpstr>結　　果</vt:lpstr>
      <vt:lpstr>本研究の臨床的意義</vt:lpstr>
      <vt:lpstr>症　　状</vt:lpstr>
      <vt:lpstr>結果の要約</vt:lpstr>
      <vt:lpstr>PowerPoint プレゼンテーション</vt:lpstr>
      <vt:lpstr>今後の課題</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TAKEHIKO ITO</cp:lastModifiedBy>
  <cp:revision>24</cp:revision>
  <dcterms:created xsi:type="dcterms:W3CDTF">2014-02-26T06:41:27Z</dcterms:created>
  <dcterms:modified xsi:type="dcterms:W3CDTF">2015-07-01T04:13:15Z</dcterms:modified>
</cp:coreProperties>
</file>